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9" r:id="rId3"/>
    <p:sldId id="380" r:id="rId4"/>
    <p:sldId id="387" r:id="rId5"/>
    <p:sldId id="511" r:id="rId6"/>
    <p:sldId id="468" r:id="rId7"/>
    <p:sldId id="395" r:id="rId8"/>
    <p:sldId id="390" r:id="rId9"/>
    <p:sldId id="512" r:id="rId10"/>
    <p:sldId id="388" r:id="rId11"/>
    <p:sldId id="478" r:id="rId12"/>
    <p:sldId id="479" r:id="rId13"/>
    <p:sldId id="480" r:id="rId14"/>
    <p:sldId id="494" r:id="rId15"/>
    <p:sldId id="495" r:id="rId16"/>
    <p:sldId id="496" r:id="rId17"/>
    <p:sldId id="497" r:id="rId18"/>
    <p:sldId id="498" r:id="rId19"/>
    <p:sldId id="499" r:id="rId20"/>
    <p:sldId id="469" r:id="rId21"/>
    <p:sldId id="513" r:id="rId22"/>
    <p:sldId id="514" r:id="rId23"/>
    <p:sldId id="486" r:id="rId24"/>
    <p:sldId id="487" r:id="rId25"/>
    <p:sldId id="516" r:id="rId26"/>
    <p:sldId id="518" r:id="rId27"/>
    <p:sldId id="519" r:id="rId28"/>
    <p:sldId id="520" r:id="rId29"/>
    <p:sldId id="517" r:id="rId30"/>
    <p:sldId id="515" r:id="rId31"/>
    <p:sldId id="488" r:id="rId32"/>
    <p:sldId id="489" r:id="rId33"/>
    <p:sldId id="490" r:id="rId34"/>
    <p:sldId id="522" r:id="rId35"/>
    <p:sldId id="491" r:id="rId36"/>
    <p:sldId id="524" r:id="rId37"/>
    <p:sldId id="525" r:id="rId38"/>
    <p:sldId id="502" r:id="rId3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3FF"/>
    <a:srgbClr val="FC0080"/>
    <a:srgbClr val="00348F"/>
    <a:srgbClr val="FF7D00"/>
    <a:srgbClr val="082F71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355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216" y="8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babay/Dropbox/Teaching/Pitt/INFSCI_1630_Fall20/lecture10_congestion_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Sheet1!$A$1:$A$24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Sheet1!$B$1:$B$24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1</c:v>
                </c:pt>
                <c:pt idx="6">
                  <c:v>2</c:v>
                </c:pt>
                <c:pt idx="7">
                  <c:v>4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6</c:v>
                </c:pt>
                <c:pt idx="22">
                  <c:v>7</c:v>
                </c:pt>
                <c:pt idx="2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4F-7B49-A001-C5DFE46E7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3127263"/>
        <c:axId val="963161839"/>
      </c:lineChart>
      <c:catAx>
        <c:axId val="963127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Transmission</a:t>
                </a:r>
                <a:r>
                  <a:rPr lang="en-US" sz="1800" baseline="0"/>
                  <a:t> Round</a:t>
                </a:r>
                <a:endParaRPr 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161839"/>
        <c:crosses val="autoZero"/>
        <c:auto val="1"/>
        <c:lblAlgn val="ctr"/>
        <c:lblOffset val="100"/>
        <c:noMultiLvlLbl val="0"/>
      </c:catAx>
      <c:valAx>
        <c:axId val="963161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 Congestion</a:t>
                </a:r>
                <a:r>
                  <a:rPr lang="en-US" sz="1800" baseline="0"/>
                  <a:t> Window</a:t>
                </a:r>
              </a:p>
              <a:p>
                <a:pPr>
                  <a:defRPr sz="1800"/>
                </a:pPr>
                <a:r>
                  <a:rPr lang="en-US" sz="1800" baseline="0"/>
                  <a:t>(in segments)</a:t>
                </a:r>
                <a:endParaRPr 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127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EF89F-0128-0A48-BD32-2A6613018E50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02D5B-763A-BE48-BD17-9D08DF378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222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62032-6812-3D45-B517-D5993B4E4035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2A1D-CEBE-574B-BF24-3375383A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03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0" marR="0" lvl="0" indent="0" algn="r" defTabSz="957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3705C-35BF-A442-8E55-A6E2782461E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572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21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0" marR="0" lvl="0" indent="0" algn="r" defTabSz="957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3705C-35BF-A442-8E55-A6E2782461E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572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5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marL="0" marR="0" lvl="0" indent="0" algn="r" defTabSz="957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3705C-35BF-A442-8E55-A6E2782461E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572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36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3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3326"/>
            <a:ext cx="10363200" cy="1470025"/>
          </a:xfrm>
          <a:solidFill>
            <a:srgbClr val="00348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13100"/>
            <a:ext cx="8534400" cy="17526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6E46-02FD-5C47-BAA5-5E019A437C48}"/>
              </a:ext>
            </a:extLst>
          </p:cNvPr>
          <p:cNvSpPr txBox="1"/>
          <p:nvPr userDrawn="1"/>
        </p:nvSpPr>
        <p:spPr>
          <a:xfrm>
            <a:off x="4863664" y="5769544"/>
            <a:ext cx="7046461" cy="90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  <a:latin typeface="Cambria" panose="02040503050406030204" pitchFamily="18" charset="0"/>
              </a:rPr>
              <a:t>Computer Science Department</a:t>
            </a:r>
          </a:p>
          <a:p>
            <a:pPr algn="r">
              <a:spcBef>
                <a:spcPts val="1200"/>
              </a:spcBef>
            </a:pPr>
            <a:r>
              <a:rPr lang="en-US" sz="2133" dirty="0">
                <a:solidFill>
                  <a:schemeClr val="bg1"/>
                </a:solidFill>
                <a:latin typeface="Cambria" panose="02040503050406030204" pitchFamily="18" charset="0"/>
              </a:rPr>
              <a:t>School of Computing and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033EA-3579-E748-98A9-F944DAC5B8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76" y="5472498"/>
            <a:ext cx="4084177" cy="12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3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1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5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4779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8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7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4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2199"/>
          </a:xfrm>
          <a:prstGeom prst="rect">
            <a:avLst/>
          </a:prstGeom>
          <a:solidFill>
            <a:srgbClr val="00348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1501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09/15/2021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0392" y="6356351"/>
            <a:ext cx="8347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2520: Lecture 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8245" y="6356351"/>
            <a:ext cx="1267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35706-A2A8-FF4D-B41A-31F05D88F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7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ccproject.net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1400097.1400105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dl.acm.org/doi/pdf/10.1145/1400097.140010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9825"/>
            <a:ext cx="12192000" cy="1470025"/>
          </a:xfrm>
        </p:spPr>
        <p:txBody>
          <a:bodyPr>
            <a:normAutofit/>
          </a:bodyPr>
          <a:lstStyle/>
          <a:p>
            <a:r>
              <a:rPr lang="en-US" sz="4000" dirty="0"/>
              <a:t>CS 2520: Wide Area Networks (and Internet Services)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406401"/>
            <a:ext cx="6400800" cy="611073"/>
          </a:xfrm>
        </p:spPr>
        <p:txBody>
          <a:bodyPr>
            <a:normAutofit/>
          </a:bodyPr>
          <a:lstStyle/>
          <a:p>
            <a:r>
              <a:rPr lang="en-US" dirty="0"/>
              <a:t>Dr. Amy </a:t>
            </a:r>
            <a:r>
              <a:rPr lang="en-US" dirty="0" err="1"/>
              <a:t>Babay</a:t>
            </a:r>
            <a:r>
              <a:rPr lang="en-US" dirty="0"/>
              <a:t>, Fall 2021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AA082E-BDD7-254D-95B5-6019B648BDBE}"/>
              </a:ext>
            </a:extLst>
          </p:cNvPr>
          <p:cNvSpPr txBox="1">
            <a:spLocks/>
          </p:cNvSpPr>
          <p:nvPr/>
        </p:nvSpPr>
        <p:spPr>
          <a:xfrm>
            <a:off x="1524000" y="2451601"/>
            <a:ext cx="9144000" cy="1470025"/>
          </a:xfrm>
          <a:prstGeom prst="rect">
            <a:avLst/>
          </a:prstGeom>
          <a:solidFill>
            <a:srgbClr val="00348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Lecture 4: Congestion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6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B5C6-DEEE-C845-AB61-6EF0C017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Adaptation: Congestion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2217C-BD46-BD45-880B-D6B5C98C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slow start ends, move to </a:t>
            </a:r>
            <a:r>
              <a:rPr lang="en-US" b="1" dirty="0"/>
              <a:t>Congestion Avoidance</a:t>
            </a:r>
            <a:r>
              <a:rPr lang="en-US" dirty="0"/>
              <a:t> phase</a:t>
            </a:r>
          </a:p>
          <a:p>
            <a:r>
              <a:rPr lang="en-US" dirty="0">
                <a:solidFill>
                  <a:srgbClr val="0713FF"/>
                </a:solidFill>
              </a:rPr>
              <a:t>Stop rapid growth and focus on maintenance</a:t>
            </a:r>
          </a:p>
          <a:p>
            <a:r>
              <a:rPr lang="en-US" dirty="0"/>
              <a:t>Now, want to </a:t>
            </a:r>
            <a:r>
              <a:rPr lang="en-US" b="1" dirty="0"/>
              <a:t>track variations in this available bandwidth, oscillating around its current value</a:t>
            </a:r>
          </a:p>
          <a:p>
            <a:pPr lvl="1"/>
            <a:r>
              <a:rPr lang="en-US" dirty="0"/>
              <a:t>Repeated probing (rate increase) and </a:t>
            </a:r>
            <a:r>
              <a:rPr lang="en-US" dirty="0" err="1"/>
              <a:t>backoff</a:t>
            </a:r>
            <a:r>
              <a:rPr lang="en-US" dirty="0"/>
              <a:t> (decrease)</a:t>
            </a:r>
          </a:p>
          <a:p>
            <a:r>
              <a:rPr lang="en-US" dirty="0"/>
              <a:t>TCP uses “</a:t>
            </a:r>
            <a:r>
              <a:rPr lang="en-US" b="1" dirty="0">
                <a:solidFill>
                  <a:srgbClr val="FC0080"/>
                </a:solidFill>
              </a:rPr>
              <a:t>Additive Increase Multiplicative Decrease</a:t>
            </a:r>
            <a:r>
              <a:rPr lang="en-US" dirty="0"/>
              <a:t>” (AIMD)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39871-CBA4-4A4C-A109-81004F87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73804-2ABC-5541-BF67-28A0D151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5964-3289-3C4A-9816-70BC3CC2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2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9D56-C0C2-9E47-8F11-9620A661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82B18-6150-4E45-8F3E-7414C949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Additive increase</a:t>
            </a:r>
          </a:p>
          <a:p>
            <a:pPr lvl="1"/>
            <a:r>
              <a:rPr lang="en-US" u="sng" dirty="0">
                <a:solidFill>
                  <a:srgbClr val="FC0080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Increase CWND by 1 MSS 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per RTT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For each ACK, </a:t>
            </a:r>
            <a:r>
              <a:rPr lang="en-US" dirty="0">
                <a:solidFill>
                  <a:srgbClr val="0713FF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CWND += MSS * MSS/CWND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Multiplicative decrease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triple duplicate ACK, </a:t>
            </a:r>
            <a:r>
              <a:rPr lang="en-US" u="sng" dirty="0">
                <a:solidFill>
                  <a:srgbClr val="FC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cut CWND in half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(and cut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ssthresh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half)</a:t>
            </a:r>
            <a:r>
              <a:rPr lang="en-US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move to fast recovery</a:t>
            </a:r>
          </a:p>
          <a:p>
            <a:pPr lvl="2"/>
            <a:r>
              <a:rPr lang="en-US" dirty="0" err="1">
                <a:solidFill>
                  <a:srgbClr val="071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ssthresh</a:t>
            </a:r>
            <a:r>
              <a:rPr lang="en-US" dirty="0">
                <a:solidFill>
                  <a:srgbClr val="071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CWND/2</a:t>
            </a:r>
          </a:p>
          <a:p>
            <a:pPr lvl="2"/>
            <a:r>
              <a:rPr lang="en-US" dirty="0">
                <a:solidFill>
                  <a:srgbClr val="071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CWND = CWND/2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+ 3 MSS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 to Fast Recovery state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timeout, cut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ssthresh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half</a:t>
            </a:r>
            <a:r>
              <a:rPr lang="en-US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restart slow start</a:t>
            </a:r>
          </a:p>
          <a:p>
            <a:pPr lvl="2"/>
            <a:r>
              <a:rPr lang="en-US" dirty="0" err="1">
                <a:solidFill>
                  <a:srgbClr val="071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ssthresh</a:t>
            </a:r>
            <a:r>
              <a:rPr lang="en-US" dirty="0">
                <a:solidFill>
                  <a:srgbClr val="071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CWND/2</a:t>
            </a:r>
          </a:p>
          <a:p>
            <a:pPr lvl="2"/>
            <a:r>
              <a:rPr lang="en-US" dirty="0">
                <a:solidFill>
                  <a:srgbClr val="071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CWND = 1 MSS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Initiate Slow Start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ECE4E-856B-644B-BB89-FB351D76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31BF0-5008-A54E-8E21-B44ECA58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D56B-93E3-2D42-B195-0426EE3A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211D1-909E-594B-B90B-3E7CA3DF41BB}"/>
              </a:ext>
            </a:extLst>
          </p:cNvPr>
          <p:cNvSpPr txBox="1"/>
          <p:nvPr/>
        </p:nvSpPr>
        <p:spPr>
          <a:xfrm>
            <a:off x="7551690" y="1148965"/>
            <a:ext cx="450893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e.g. let MSS = 1460, CWND = 10 segments = 14600 bytes</a:t>
            </a:r>
          </a:p>
          <a:p>
            <a:endParaRPr lang="en-US" sz="1800" dirty="0"/>
          </a:p>
          <a:p>
            <a:r>
              <a:rPr lang="en-US" sz="1800" dirty="0"/>
              <a:t>MSS * MSS/CWND</a:t>
            </a:r>
          </a:p>
          <a:p>
            <a:r>
              <a:rPr lang="en-US" sz="1800" dirty="0"/>
              <a:t>= 1460 * (1460/14600) = 1460 * 1/10 = 146</a:t>
            </a:r>
          </a:p>
        </p:txBody>
      </p:sp>
    </p:spTree>
    <p:extLst>
      <p:ext uri="{BB962C8B-B14F-4D97-AF65-F5344CB8AC3E}">
        <p14:creationId xmlns:p14="http://schemas.microsoft.com/office/powerpoint/2010/main" val="119271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8181-BAA9-494E-99F9-4CF06096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(with numbers)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4C2A0-A8C3-FC47-A2E9-1E1814A3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4FED-4928-D044-8CF0-A8B5EBFD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60E97-A2E9-5D4D-8688-70B5285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4EBA42F-1F6B-1541-95AA-102F5B45A518}"/>
              </a:ext>
            </a:extLst>
          </p:cNvPr>
          <p:cNvGraphicFramePr>
            <a:graphicFrameLocks/>
          </p:cNvGraphicFramePr>
          <p:nvPr/>
        </p:nvGraphicFramePr>
        <p:xfrm>
          <a:off x="1012452" y="1727388"/>
          <a:ext cx="9666938" cy="4628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90036D-32A2-724D-9593-7553D5AEF77B}"/>
              </a:ext>
            </a:extLst>
          </p:cNvPr>
          <p:cNvSpPr txBox="1"/>
          <p:nvPr/>
        </p:nvSpPr>
        <p:spPr>
          <a:xfrm>
            <a:off x="4106768" y="2521418"/>
            <a:ext cx="225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ssthresh</a:t>
            </a:r>
            <a:r>
              <a:rPr lang="en-US" sz="1800" dirty="0"/>
              <a:t> set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A8170-B43E-C24D-A2DE-A5301C28F943}"/>
              </a:ext>
            </a:extLst>
          </p:cNvPr>
          <p:cNvCxnSpPr>
            <a:cxnSpLocks/>
          </p:cNvCxnSpPr>
          <p:nvPr/>
        </p:nvCxnSpPr>
        <p:spPr>
          <a:xfrm flipH="1">
            <a:off x="3926541" y="2890750"/>
            <a:ext cx="988359" cy="1017862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01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4CFE-1A54-E542-8177-965527A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Window: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EDD3-697A-A94F-A127-5592B6295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C0080"/>
                </a:solidFill>
              </a:rPr>
              <a:t>Increasing </a:t>
            </a:r>
            <a:r>
              <a:rPr lang="en-US" dirty="0" err="1">
                <a:solidFill>
                  <a:srgbClr val="FC0080"/>
                </a:solidFill>
              </a:rPr>
              <a:t>cwnd</a:t>
            </a:r>
            <a:endParaRPr lang="en-US" dirty="0">
              <a:solidFill>
                <a:srgbClr val="FC0080"/>
              </a:solidFill>
            </a:endParaRPr>
          </a:p>
          <a:p>
            <a:pPr lvl="1"/>
            <a:r>
              <a:rPr lang="en-US" dirty="0">
                <a:solidFill>
                  <a:srgbClr val="0713FF"/>
                </a:solidFill>
              </a:rPr>
              <a:t>Slow start</a:t>
            </a:r>
            <a:r>
              <a:rPr lang="en-US" dirty="0"/>
              <a:t>: increase </a:t>
            </a:r>
            <a:r>
              <a:rPr lang="en-US" b="1" dirty="0"/>
              <a:t>exponentially</a:t>
            </a:r>
            <a:r>
              <a:rPr lang="en-US" dirty="0"/>
              <a:t> (double each RTT)</a:t>
            </a:r>
          </a:p>
          <a:p>
            <a:pPr lvl="2"/>
            <a:r>
              <a:rPr lang="en-US" dirty="0"/>
              <a:t>Beginning of connection or after timeout</a:t>
            </a:r>
          </a:p>
          <a:p>
            <a:pPr lvl="2"/>
            <a:r>
              <a:rPr lang="en-US" dirty="0"/>
              <a:t>Start from very small initial window and ramp up fast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Congestion Avoidance</a:t>
            </a:r>
            <a:r>
              <a:rPr lang="en-US" dirty="0"/>
              <a:t>: increase </a:t>
            </a:r>
            <a:r>
              <a:rPr lang="en-US" b="1" dirty="0"/>
              <a:t>linearly</a:t>
            </a:r>
            <a:r>
              <a:rPr lang="en-US" dirty="0"/>
              <a:t> (1 MSS per RTT)</a:t>
            </a:r>
          </a:p>
          <a:p>
            <a:pPr lvl="2"/>
            <a:r>
              <a:rPr lang="en-US" dirty="0"/>
              <a:t>Normal case: already have a “pretty good” view of available bandwidth, cautiously probing for more</a:t>
            </a:r>
          </a:p>
          <a:p>
            <a:r>
              <a:rPr lang="en-US" dirty="0">
                <a:solidFill>
                  <a:srgbClr val="FC0080"/>
                </a:solidFill>
              </a:rPr>
              <a:t>Reducing </a:t>
            </a:r>
            <a:r>
              <a:rPr lang="en-US" dirty="0" err="1">
                <a:solidFill>
                  <a:srgbClr val="FC0080"/>
                </a:solidFill>
              </a:rPr>
              <a:t>cwnd</a:t>
            </a:r>
            <a:endParaRPr lang="en-US" dirty="0">
              <a:solidFill>
                <a:srgbClr val="FC0080"/>
              </a:solidFill>
            </a:endParaRPr>
          </a:p>
          <a:p>
            <a:pPr lvl="1"/>
            <a:r>
              <a:rPr lang="en-US" dirty="0">
                <a:solidFill>
                  <a:srgbClr val="0713FF"/>
                </a:solidFill>
              </a:rPr>
              <a:t>3 duplicate ACKs</a:t>
            </a:r>
            <a:r>
              <a:rPr lang="en-US" dirty="0"/>
              <a:t>: cut </a:t>
            </a:r>
            <a:r>
              <a:rPr lang="en-US" dirty="0" err="1"/>
              <a:t>cwnd</a:t>
            </a:r>
            <a:r>
              <a:rPr lang="en-US" dirty="0"/>
              <a:t> in </a:t>
            </a:r>
            <a:r>
              <a:rPr lang="en-US" b="1" dirty="0"/>
              <a:t>half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Timeout</a:t>
            </a:r>
            <a:r>
              <a:rPr lang="en-US" dirty="0"/>
              <a:t>: cut </a:t>
            </a:r>
            <a:r>
              <a:rPr lang="en-US" dirty="0" err="1"/>
              <a:t>cwnd</a:t>
            </a:r>
            <a:r>
              <a:rPr lang="en-US" dirty="0"/>
              <a:t> to </a:t>
            </a:r>
            <a:r>
              <a:rPr lang="en-US" b="1" dirty="0"/>
              <a:t>1 MSS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90267-7E66-A24B-A5FA-010DF194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CE86D-9FEF-B249-B708-53B6223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7A18-517D-7244-822A-0C1F604E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AAFCB-D6EB-8844-AB2D-B45D3F39FA14}"/>
              </a:ext>
            </a:extLst>
          </p:cNvPr>
          <p:cNvSpPr txBox="1"/>
          <p:nvPr/>
        </p:nvSpPr>
        <p:spPr>
          <a:xfrm>
            <a:off x="9896764" y="2415236"/>
            <a:ext cx="19812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C0080"/>
                </a:solidFill>
              </a:rPr>
              <a:t>Additive Increase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F1926-C0EB-A64D-9CBC-A45985717575}"/>
              </a:ext>
            </a:extLst>
          </p:cNvPr>
          <p:cNvSpPr txBox="1"/>
          <p:nvPr/>
        </p:nvSpPr>
        <p:spPr>
          <a:xfrm>
            <a:off x="9952182" y="4315268"/>
            <a:ext cx="19812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C0080"/>
                </a:solidFill>
              </a:rPr>
              <a:t>Multiplicative Decrease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AA241B-ED8A-F040-89E1-90C3883E080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80414" y="4730767"/>
            <a:ext cx="3371768" cy="41549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F60C96-B774-434F-8375-49DB55233BA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9203493" y="2830735"/>
            <a:ext cx="693271" cy="28374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25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sp>
        <p:nvSpPr>
          <p:cNvPr id="103427" name="Freeform 3"/>
          <p:cNvSpPr>
            <a:spLocks/>
          </p:cNvSpPr>
          <p:nvPr/>
        </p:nvSpPr>
        <p:spPr bwMode="auto">
          <a:xfrm>
            <a:off x="2438400" y="2035175"/>
            <a:ext cx="7010400" cy="2819400"/>
          </a:xfrm>
          <a:custGeom>
            <a:avLst/>
            <a:gdLst>
              <a:gd name="T0" fmla="*/ 0 w 4416"/>
              <a:gd name="T1" fmla="*/ 0 h 1968"/>
              <a:gd name="T2" fmla="*/ 0 w 4416"/>
              <a:gd name="T3" fmla="*/ 2147483647 h 1968"/>
              <a:gd name="T4" fmla="*/ 2147483647 w 4416"/>
              <a:gd name="T5" fmla="*/ 2147483647 h 1968"/>
              <a:gd name="T6" fmla="*/ 0 60000 65536"/>
              <a:gd name="T7" fmla="*/ 0 60000 65536"/>
              <a:gd name="T8" fmla="*/ 0 60000 65536"/>
              <a:gd name="T9" fmla="*/ 0 w 4416"/>
              <a:gd name="T10" fmla="*/ 0 h 1968"/>
              <a:gd name="T11" fmla="*/ 4416 w 441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428" name="Freeform 4"/>
          <p:cNvSpPr>
            <a:spLocks/>
          </p:cNvSpPr>
          <p:nvPr/>
        </p:nvSpPr>
        <p:spPr bwMode="auto">
          <a:xfrm>
            <a:off x="2438400" y="3406775"/>
            <a:ext cx="1828800" cy="1371600"/>
          </a:xfrm>
          <a:custGeom>
            <a:avLst/>
            <a:gdLst>
              <a:gd name="T0" fmla="*/ 2147483647 w 1152"/>
              <a:gd name="T1" fmla="*/ 0 h 864"/>
              <a:gd name="T2" fmla="*/ 2147483647 w 1152"/>
              <a:gd name="T3" fmla="*/ 2147483647 h 864"/>
              <a:gd name="T4" fmla="*/ 2147483647 w 1152"/>
              <a:gd name="T5" fmla="*/ 2147483647 h 864"/>
              <a:gd name="T6" fmla="*/ 2147483647 w 1152"/>
              <a:gd name="T7" fmla="*/ 2147483647 h 864"/>
              <a:gd name="T8" fmla="*/ 0 w 1152"/>
              <a:gd name="T9" fmla="*/ 2147483647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9028114" y="4876800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sz="2400" b="0" i="1">
                <a:solidFill>
                  <a:srgbClr val="000000"/>
                </a:solidFill>
                <a:latin typeface="Times New Roman" charset="0"/>
              </a:rPr>
              <a:t>t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1865314" y="1501775"/>
            <a:ext cx="1182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sz="2400" b="0" i="1">
                <a:solidFill>
                  <a:srgbClr val="000000"/>
                </a:solidFill>
                <a:latin typeface="Times New Roman" charset="0"/>
              </a:rPr>
              <a:t>Window</a:t>
            </a:r>
          </a:p>
        </p:txBody>
      </p:sp>
      <p:sp>
        <p:nvSpPr>
          <p:cNvPr id="103432" name="Freeform 8"/>
          <p:cNvSpPr>
            <a:spLocks/>
          </p:cNvSpPr>
          <p:nvPr/>
        </p:nvSpPr>
        <p:spPr bwMode="auto">
          <a:xfrm>
            <a:off x="4267200" y="2873375"/>
            <a:ext cx="2667000" cy="1524000"/>
          </a:xfrm>
          <a:custGeom>
            <a:avLst/>
            <a:gdLst>
              <a:gd name="T0" fmla="*/ 0 w 1680"/>
              <a:gd name="T1" fmla="*/ 2147483647 h 960"/>
              <a:gd name="T2" fmla="*/ 0 w 1680"/>
              <a:gd name="T3" fmla="*/ 2147483647 h 960"/>
              <a:gd name="T4" fmla="*/ 2147483647 w 1680"/>
              <a:gd name="T5" fmla="*/ 2147483647 h 960"/>
              <a:gd name="T6" fmla="*/ 2147483647 w 1680"/>
              <a:gd name="T7" fmla="*/ 2147483647 h 960"/>
              <a:gd name="T8" fmla="*/ 2147483647 w 1680"/>
              <a:gd name="T9" fmla="*/ 0 h 9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0"/>
              <a:gd name="T16" fmla="*/ 0 h 960"/>
              <a:gd name="T17" fmla="*/ 1680 w 1680"/>
              <a:gd name="T18" fmla="*/ 960 h 9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0" h="960">
                <a:moveTo>
                  <a:pt x="0" y="336"/>
                </a:moveTo>
                <a:lnTo>
                  <a:pt x="0" y="816"/>
                </a:lnTo>
                <a:lnTo>
                  <a:pt x="384" y="528"/>
                </a:lnTo>
                <a:lnTo>
                  <a:pt x="384" y="960"/>
                </a:lnTo>
                <a:lnTo>
                  <a:pt x="168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433" name="Line 9"/>
          <p:cNvSpPr>
            <a:spLocks noChangeShapeType="1"/>
          </p:cNvSpPr>
          <p:nvPr/>
        </p:nvSpPr>
        <p:spPr bwMode="auto">
          <a:xfrm>
            <a:off x="6934200" y="2873375"/>
            <a:ext cx="0" cy="1981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450" name="Freeform 11"/>
          <p:cNvSpPr>
            <a:spLocks/>
          </p:cNvSpPr>
          <p:nvPr/>
        </p:nvSpPr>
        <p:spPr bwMode="auto">
          <a:xfrm>
            <a:off x="7150100" y="3852864"/>
            <a:ext cx="914400" cy="990600"/>
          </a:xfrm>
          <a:custGeom>
            <a:avLst/>
            <a:gdLst>
              <a:gd name="T0" fmla="*/ 36 w 1152"/>
              <a:gd name="T1" fmla="*/ 0 h 864"/>
              <a:gd name="T2" fmla="*/ 33 w 1152"/>
              <a:gd name="T3" fmla="*/ 66 h 864"/>
              <a:gd name="T4" fmla="*/ 26 w 1152"/>
              <a:gd name="T5" fmla="*/ 123 h 864"/>
              <a:gd name="T6" fmla="*/ 12 w 1152"/>
              <a:gd name="T7" fmla="*/ 160 h 864"/>
              <a:gd name="T8" fmla="*/ 0 w 1152"/>
              <a:gd name="T9" fmla="*/ 170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  <a:ea typeface="Arial" charset="0"/>
              <a:cs typeface="Arial" charset="0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8077200" y="3171749"/>
            <a:ext cx="2286000" cy="990600"/>
            <a:chOff x="4128" y="1965"/>
            <a:chExt cx="1440" cy="624"/>
          </a:xfrm>
        </p:grpSpPr>
        <p:sp>
          <p:nvSpPr>
            <p:cNvPr id="103447" name="Freeform 14"/>
            <p:cNvSpPr>
              <a:spLocks/>
            </p:cNvSpPr>
            <p:nvPr/>
          </p:nvSpPr>
          <p:spPr bwMode="auto">
            <a:xfrm>
              <a:off x="4560" y="1965"/>
              <a:ext cx="1008" cy="624"/>
            </a:xfrm>
            <a:custGeom>
              <a:avLst/>
              <a:gdLst>
                <a:gd name="T0" fmla="*/ 0 w 1008"/>
                <a:gd name="T1" fmla="*/ 0 h 624"/>
                <a:gd name="T2" fmla="*/ 0 w 1008"/>
                <a:gd name="T3" fmla="*/ 624 h 624"/>
                <a:gd name="T4" fmla="*/ 720 w 1008"/>
                <a:gd name="T5" fmla="*/ 48 h 624"/>
                <a:gd name="T6" fmla="*/ 720 w 1008"/>
                <a:gd name="T7" fmla="*/ 576 h 624"/>
                <a:gd name="T8" fmla="*/ 1008 w 1008"/>
                <a:gd name="T9" fmla="*/ 336 h 6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8"/>
                <a:gd name="T16" fmla="*/ 0 h 624"/>
                <a:gd name="T17" fmla="*/ 1008 w 1008"/>
                <a:gd name="T18" fmla="*/ 624 h 6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8" h="624">
                  <a:moveTo>
                    <a:pt x="0" y="0"/>
                  </a:moveTo>
                  <a:lnTo>
                    <a:pt x="0" y="624"/>
                  </a:lnTo>
                  <a:lnTo>
                    <a:pt x="720" y="48"/>
                  </a:lnTo>
                  <a:lnTo>
                    <a:pt x="720" y="576"/>
                  </a:lnTo>
                  <a:lnTo>
                    <a:pt x="1008" y="33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3448" name="Line 15"/>
            <p:cNvSpPr>
              <a:spLocks noChangeShapeType="1"/>
            </p:cNvSpPr>
            <p:nvPr/>
          </p:nvSpPr>
          <p:spPr bwMode="auto">
            <a:xfrm flipV="1">
              <a:off x="4128" y="1968"/>
              <a:ext cx="43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6629400" y="1816100"/>
            <a:ext cx="1411288" cy="1079500"/>
            <a:chOff x="3216" y="1144"/>
            <a:chExt cx="889" cy="680"/>
          </a:xfrm>
        </p:grpSpPr>
        <p:sp>
          <p:nvSpPr>
            <p:cNvPr id="103444" name="Line 18"/>
            <p:cNvSpPr>
              <a:spLocks noChangeShapeType="1"/>
            </p:cNvSpPr>
            <p:nvPr/>
          </p:nvSpPr>
          <p:spPr bwMode="auto">
            <a:xfrm flipH="1">
              <a:off x="3485" y="1344"/>
              <a:ext cx="163" cy="461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3445" name="Text Box 19"/>
            <p:cNvSpPr txBox="1">
              <a:spLocks noChangeArrowheads="1"/>
            </p:cNvSpPr>
            <p:nvPr/>
          </p:nvSpPr>
          <p:spPr bwMode="auto">
            <a:xfrm>
              <a:off x="3216" y="1144"/>
              <a:ext cx="8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defTabSz="914400" eaLnBrk="1" hangingPunct="1"/>
              <a:r>
                <a:rPr lang="en-US">
                  <a:solidFill>
                    <a:srgbClr val="000000"/>
                  </a:solidFill>
                  <a:latin typeface="Arial" charset="0"/>
                </a:rPr>
                <a:t>Timeout</a:t>
              </a:r>
            </a:p>
          </p:txBody>
        </p:sp>
        <p:sp>
          <p:nvSpPr>
            <p:cNvPr id="103446" name="Line 20"/>
            <p:cNvSpPr>
              <a:spLocks noChangeShapeType="1"/>
            </p:cNvSpPr>
            <p:nvPr/>
          </p:nvSpPr>
          <p:spPr bwMode="auto">
            <a:xfrm>
              <a:off x="3408" y="182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505200" y="1981200"/>
            <a:ext cx="2362200" cy="2425700"/>
            <a:chOff x="1248" y="1248"/>
            <a:chExt cx="1488" cy="1528"/>
          </a:xfrm>
        </p:grpSpPr>
        <p:sp>
          <p:nvSpPr>
            <p:cNvPr id="103441" name="Text Box 22"/>
            <p:cNvSpPr txBox="1">
              <a:spLocks noChangeArrowheads="1"/>
            </p:cNvSpPr>
            <p:nvPr/>
          </p:nvSpPr>
          <p:spPr bwMode="auto">
            <a:xfrm>
              <a:off x="1248" y="1248"/>
              <a:ext cx="148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defTabSz="914400" eaLnBrk="1" hangingPunct="1"/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3dupACKs (Fast Retransmission)</a:t>
              </a:r>
            </a:p>
          </p:txBody>
        </p:sp>
        <p:cxnSp>
          <p:nvCxnSpPr>
            <p:cNvPr id="103442" name="AutoShape 23"/>
            <p:cNvCxnSpPr>
              <a:cxnSpLocks noChangeShapeType="1"/>
              <a:stCxn id="103441" idx="2"/>
              <a:endCxn id="103432" idx="1"/>
            </p:cNvCxnSpPr>
            <p:nvPr/>
          </p:nvCxnSpPr>
          <p:spPr bwMode="auto">
            <a:xfrm flipH="1">
              <a:off x="1722" y="1690"/>
              <a:ext cx="270" cy="936"/>
            </a:xfrm>
            <a:prstGeom prst="straightConnector1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43" name="AutoShape 24"/>
            <p:cNvCxnSpPr>
              <a:cxnSpLocks noChangeShapeType="1"/>
              <a:stCxn id="103441" idx="2"/>
              <a:endCxn id="103432" idx="3"/>
            </p:cNvCxnSpPr>
            <p:nvPr/>
          </p:nvCxnSpPr>
          <p:spPr bwMode="auto">
            <a:xfrm>
              <a:off x="1992" y="1690"/>
              <a:ext cx="120" cy="1086"/>
            </a:xfrm>
            <a:prstGeom prst="straightConnector1">
              <a:avLst/>
            </a:prstGeom>
            <a:noFill/>
            <a:ln w="254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934200" y="1905000"/>
            <a:ext cx="2895600" cy="1981200"/>
            <a:chOff x="3408" y="1200"/>
            <a:chExt cx="1824" cy="1248"/>
          </a:xfrm>
        </p:grpSpPr>
        <p:sp>
          <p:nvSpPr>
            <p:cNvPr id="103439" name="Line 26"/>
            <p:cNvSpPr>
              <a:spLocks noChangeShapeType="1"/>
            </p:cNvSpPr>
            <p:nvPr/>
          </p:nvSpPr>
          <p:spPr bwMode="auto">
            <a:xfrm flipH="1">
              <a:off x="3408" y="1632"/>
              <a:ext cx="1152" cy="816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3440" name="Text Box 27"/>
            <p:cNvSpPr txBox="1">
              <a:spLocks noChangeArrowheads="1"/>
            </p:cNvSpPr>
            <p:nvPr/>
          </p:nvSpPr>
          <p:spPr bwMode="auto">
            <a:xfrm>
              <a:off x="4080" y="1200"/>
              <a:ext cx="11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defTabSz="914400" eaLnBrk="1" hangingPunct="1"/>
              <a:r>
                <a:rPr lang="en-US">
                  <a:solidFill>
                    <a:srgbClr val="000000"/>
                  </a:solidFill>
                  <a:latin typeface="Arial" charset="0"/>
                </a:rPr>
                <a:t>SSThresh</a:t>
              </a:r>
            </a:p>
            <a:p>
              <a:pPr algn="ctr" defTabSz="914400" eaLnBrk="1" hangingPunct="1"/>
              <a:r>
                <a:rPr lang="en-US">
                  <a:solidFill>
                    <a:srgbClr val="000000"/>
                  </a:solidFill>
                  <a:latin typeface="Arial" charset="0"/>
                </a:rPr>
                <a:t>Set to Here</a:t>
              </a:r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507A418-0CEB-9E4A-BA45-3B7D3D133EB9}" type="slidenum">
              <a:rPr lang="en-US">
                <a:solidFill>
                  <a:srgbClr val="000000"/>
                </a:solidFill>
                <a:latin typeface="Calibri" panose="020F0502020204030204"/>
              </a:rPr>
              <a:pPr defTabSz="914400"/>
              <a:t>14</a:t>
            </a:fld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F5339-DF68-0045-A521-825915D5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9E4F3-407B-B54E-878F-363C692D5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</p:spTree>
    <p:extLst>
      <p:ext uri="{BB962C8B-B14F-4D97-AF65-F5344CB8AC3E}">
        <p14:creationId xmlns:p14="http://schemas.microsoft.com/office/powerpoint/2010/main" val="60937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5FAB-F885-0140-8172-132696F7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TCP Reno Fast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B9EFA-D1C4-DD47-A72F-9B36B6D2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grant temporary “credit” for duplicate ACKs to make recovery from isolated loss faster</a:t>
            </a:r>
          </a:p>
          <a:p>
            <a:r>
              <a:rPr lang="en-US" dirty="0"/>
              <a:t>Why?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0917A-9334-6C49-BB4C-06FD5779D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B8B61-0A24-7343-92B4-CD7BF537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45831-FA5D-014D-B895-37D21FBC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7B17-ED3E-B343-B006-2533A59E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Fast Recovery?: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FB7A1-2E31-B24D-B5A0-D4702C93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2CC15-DC4F-5B47-9072-0626F8D4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A332F-F2A5-134A-A1DB-9353CECCF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2053D8-32C1-724C-B8C5-33FA46E1A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6071"/>
            <a:ext cx="10857564" cy="4670892"/>
          </a:xfrm>
        </p:spPr>
        <p:txBody>
          <a:bodyPr/>
          <a:lstStyle/>
          <a:p>
            <a:r>
              <a:rPr lang="en-US" b="1" dirty="0"/>
              <a:t>Consider a TCP connection with:</a:t>
            </a:r>
          </a:p>
          <a:p>
            <a:pPr lvl="1"/>
            <a:r>
              <a:rPr lang="en-US" dirty="0"/>
              <a:t>CWND=10 packets</a:t>
            </a:r>
          </a:p>
          <a:p>
            <a:pPr lvl="1"/>
            <a:r>
              <a:rPr lang="en-US" dirty="0"/>
              <a:t>Last ACK was for packet # 101</a:t>
            </a:r>
          </a:p>
          <a:p>
            <a:pPr lvl="2"/>
            <a:r>
              <a:rPr lang="en-US" dirty="0"/>
              <a:t>i.e., receiver expecting next packet to have seq. no. 101</a:t>
            </a:r>
          </a:p>
          <a:p>
            <a:r>
              <a:rPr lang="en-US" b="1" dirty="0"/>
              <a:t>10 packets [101, 102, 103,…, 110] are in flight</a:t>
            </a:r>
          </a:p>
          <a:p>
            <a:pPr lvl="1"/>
            <a:r>
              <a:rPr lang="en-US" dirty="0"/>
              <a:t>Packet 101 is dropped</a:t>
            </a:r>
          </a:p>
        </p:txBody>
      </p:sp>
    </p:spTree>
    <p:extLst>
      <p:ext uri="{BB962C8B-B14F-4D97-AF65-F5344CB8AC3E}">
        <p14:creationId xmlns:p14="http://schemas.microsoft.com/office/powerpoint/2010/main" val="284812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4F29-4171-F344-BCA3-AFCE36F6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Fast Recovery?: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D0EC8-E2C8-CB43-A60F-204EC3C6C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708C8-B487-144A-BFD3-5F7BBF64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7584-CCE1-DB41-9050-BCCD4B96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CB4616-EFE5-C340-A3C2-E314470C6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70212"/>
            <a:ext cx="10857564" cy="470675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rgbClr val="0713FF"/>
                </a:solidFill>
              </a:rPr>
              <a:t>Packets 101-110 in flight, </a:t>
            </a:r>
            <a:r>
              <a:rPr lang="en-US" sz="2200" b="1" dirty="0">
                <a:solidFill>
                  <a:srgbClr val="C00000"/>
                </a:solidFill>
              </a:rPr>
              <a:t>Packet 101 is LOST</a:t>
            </a:r>
          </a:p>
          <a:p>
            <a:r>
              <a:rPr lang="en-US" sz="2200" b="1" dirty="0"/>
              <a:t>ACK 101 (due to 102)  </a:t>
            </a:r>
            <a:r>
              <a:rPr lang="en-US" sz="2200" b="1" dirty="0" err="1"/>
              <a:t>cwnd</a:t>
            </a:r>
            <a:r>
              <a:rPr lang="en-US" sz="2200" b="1" dirty="0"/>
              <a:t>=10  dupACK#1 (can’t transmit)</a:t>
            </a:r>
          </a:p>
          <a:p>
            <a:r>
              <a:rPr lang="en-US" sz="2200" b="1" dirty="0"/>
              <a:t>ACK 101 (due to 103)  </a:t>
            </a:r>
            <a:r>
              <a:rPr lang="en-US" sz="2200" b="1" dirty="0" err="1"/>
              <a:t>cwnd</a:t>
            </a:r>
            <a:r>
              <a:rPr lang="en-US" sz="2200" b="1" dirty="0"/>
              <a:t>=10  dupACK#2 (can’t transmit)</a:t>
            </a:r>
          </a:p>
          <a:p>
            <a:r>
              <a:rPr lang="en-US" sz="2200" b="1" dirty="0"/>
              <a:t>ACK 101 (due to 104)  </a:t>
            </a:r>
            <a:r>
              <a:rPr lang="en-US" sz="2200" b="1" dirty="0" err="1"/>
              <a:t>cwnd</a:t>
            </a:r>
            <a:r>
              <a:rPr lang="en-US" sz="2200" b="1" dirty="0"/>
              <a:t>=10  dupACK#3 (can’t transmit)</a:t>
            </a:r>
          </a:p>
          <a:p>
            <a:r>
              <a:rPr lang="en-US" sz="2200" b="1" dirty="0">
                <a:solidFill>
                  <a:srgbClr val="0713FF"/>
                </a:solidFill>
              </a:rPr>
              <a:t>RETRANSMIT 101 </a:t>
            </a:r>
            <a:r>
              <a:rPr lang="en-US" sz="2200" b="1" dirty="0" err="1">
                <a:solidFill>
                  <a:srgbClr val="0713FF"/>
                </a:solidFill>
              </a:rPr>
              <a:t>ssthresh</a:t>
            </a:r>
            <a:r>
              <a:rPr lang="en-US" sz="2200" b="1" dirty="0">
                <a:solidFill>
                  <a:srgbClr val="0713FF"/>
                </a:solidFill>
              </a:rPr>
              <a:t>=5  </a:t>
            </a:r>
            <a:r>
              <a:rPr lang="en-US" sz="2200" b="1" dirty="0" err="1">
                <a:solidFill>
                  <a:srgbClr val="0713FF"/>
                </a:solidFill>
              </a:rPr>
              <a:t>cwnd</a:t>
            </a:r>
            <a:r>
              <a:rPr lang="en-US" sz="2200" b="1" dirty="0">
                <a:solidFill>
                  <a:srgbClr val="0713FF"/>
                </a:solidFill>
              </a:rPr>
              <a:t>= 5</a:t>
            </a:r>
          </a:p>
          <a:p>
            <a:r>
              <a:rPr lang="en-US" sz="2200" b="1" dirty="0"/>
              <a:t>ACK 101 (due to 105)  </a:t>
            </a:r>
            <a:r>
              <a:rPr lang="en-US" sz="2200" b="1" dirty="0" err="1"/>
              <a:t>cwnd</a:t>
            </a:r>
            <a:r>
              <a:rPr lang="en-US" sz="2200" b="1" dirty="0"/>
              <a:t>=5 (can’t transmit)</a:t>
            </a:r>
          </a:p>
          <a:p>
            <a:r>
              <a:rPr lang="en-US" sz="2200" b="1" dirty="0"/>
              <a:t>ACK 101 (due to 106)  </a:t>
            </a:r>
            <a:r>
              <a:rPr lang="en-US" sz="2200" b="1" dirty="0" err="1"/>
              <a:t>cwnd</a:t>
            </a:r>
            <a:r>
              <a:rPr lang="en-US" sz="2200" b="1" dirty="0"/>
              <a:t>=5 (can’t transmit)</a:t>
            </a:r>
          </a:p>
          <a:p>
            <a:r>
              <a:rPr lang="en-US" sz="2200" b="1" dirty="0"/>
              <a:t>ACK 101 (due to 107)  </a:t>
            </a:r>
            <a:r>
              <a:rPr lang="en-US" sz="2200" b="1" dirty="0" err="1"/>
              <a:t>cwnd</a:t>
            </a:r>
            <a:r>
              <a:rPr lang="en-US" sz="2200" b="1" dirty="0"/>
              <a:t>=5 (can’t transmit)</a:t>
            </a:r>
          </a:p>
          <a:p>
            <a:r>
              <a:rPr lang="en-US" sz="2200" b="1" dirty="0"/>
              <a:t>ACK 101 (due to 108)  </a:t>
            </a:r>
            <a:r>
              <a:rPr lang="en-US" sz="2200" b="1" dirty="0" err="1"/>
              <a:t>cwnd</a:t>
            </a:r>
            <a:r>
              <a:rPr lang="en-US" sz="2200" b="1" dirty="0"/>
              <a:t>=5 (can’t transmit)</a:t>
            </a:r>
          </a:p>
          <a:p>
            <a:r>
              <a:rPr lang="en-US" sz="2200" b="1" dirty="0"/>
              <a:t>ACK 101 (due to 109)  </a:t>
            </a:r>
            <a:r>
              <a:rPr lang="en-US" sz="2200" b="1" dirty="0" err="1"/>
              <a:t>cwnd</a:t>
            </a:r>
            <a:r>
              <a:rPr lang="en-US" sz="2200" b="1" dirty="0"/>
              <a:t>=5 (can’t transmit)</a:t>
            </a:r>
          </a:p>
          <a:p>
            <a:r>
              <a:rPr lang="en-US" sz="2200" b="1" dirty="0"/>
              <a:t>ACK 101 (due to 110)  </a:t>
            </a:r>
            <a:r>
              <a:rPr lang="en-US" sz="2200" b="1" dirty="0" err="1"/>
              <a:t>cwnd</a:t>
            </a:r>
            <a:r>
              <a:rPr lang="en-US" sz="2200" b="1" dirty="0"/>
              <a:t>=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5</a:t>
            </a:r>
            <a:r>
              <a:rPr lang="en-US" sz="2200" b="1" dirty="0"/>
              <a:t> (can’t transmit)</a:t>
            </a:r>
          </a:p>
          <a:p>
            <a:r>
              <a:rPr lang="en-US" sz="2200" b="1" dirty="0">
                <a:solidFill>
                  <a:srgbClr val="0713FF"/>
                </a:solidFill>
              </a:rPr>
              <a:t>ACK 111 (due to 101)  </a:t>
            </a:r>
            <a:r>
              <a:rPr lang="en-US" sz="2200" b="1" dirty="0">
                <a:solidFill>
                  <a:srgbClr val="0713FF"/>
                </a:solidFill>
                <a:sym typeface="Wingdings"/>
              </a:rPr>
              <a:t> only now can we transmit new packets</a:t>
            </a:r>
          </a:p>
        </p:txBody>
      </p:sp>
    </p:spTree>
    <p:extLst>
      <p:ext uri="{BB962C8B-B14F-4D97-AF65-F5344CB8AC3E}">
        <p14:creationId xmlns:p14="http://schemas.microsoft.com/office/powerpoint/2010/main" val="26512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9B38-3E5D-8C47-9CAF-FFD3181F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Recovery</a:t>
            </a:r>
            <a:br>
              <a:rPr lang="en-US" dirty="0"/>
            </a:br>
            <a:r>
              <a:rPr lang="en-US" dirty="0"/>
              <a:t>(Completing TCP Reno Specification)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77B21-CA76-544D-AAFC-EFEC560A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7AFCD-79DA-A64B-9760-6257F0E5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48486-3A4B-0746-8A94-0E65AF8D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FA4F241-9C60-254E-BA8E-6B5C85477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70212"/>
            <a:ext cx="10857563" cy="470675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Idea: Grant the sender temporary “credit” for each dupACK so as to keep packets in flight</a:t>
            </a:r>
          </a:p>
          <a:p>
            <a:r>
              <a:rPr lang="en-US" b="1" dirty="0"/>
              <a:t>If </a:t>
            </a:r>
            <a:r>
              <a:rPr lang="en-US" b="1" dirty="0" err="1"/>
              <a:t>dupACKcount</a:t>
            </a:r>
            <a:r>
              <a:rPr lang="en-US" b="1" dirty="0"/>
              <a:t> == 3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ssthresh</a:t>
            </a:r>
            <a:r>
              <a:rPr lang="en-US" dirty="0"/>
              <a:t> = CWND/2</a:t>
            </a:r>
          </a:p>
          <a:p>
            <a:pPr lvl="1"/>
            <a:r>
              <a:rPr lang="en-US" dirty="0"/>
              <a:t> CWND = </a:t>
            </a:r>
            <a:r>
              <a:rPr lang="en-US" dirty="0" err="1"/>
              <a:t>ssthresh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713FF"/>
                </a:solidFill>
              </a:rPr>
              <a:t>+ 3 MSS</a:t>
            </a:r>
          </a:p>
          <a:p>
            <a:r>
              <a:rPr lang="en-US" dirty="0">
                <a:solidFill>
                  <a:srgbClr val="0713FF"/>
                </a:solidFill>
              </a:rPr>
              <a:t>While in fast recovery</a:t>
            </a:r>
          </a:p>
          <a:p>
            <a:pPr lvl="1"/>
            <a:r>
              <a:rPr lang="en-US" dirty="0"/>
              <a:t>CWND += 1 MSS for each additional dupACK</a:t>
            </a:r>
          </a:p>
          <a:p>
            <a:r>
              <a:rPr lang="en-US" dirty="0">
                <a:solidFill>
                  <a:srgbClr val="0713FF"/>
                </a:solidFill>
              </a:rPr>
              <a:t>Exit fast recovery </a:t>
            </a:r>
            <a:r>
              <a:rPr lang="en-US" dirty="0"/>
              <a:t>after receiving new ACK</a:t>
            </a:r>
          </a:p>
          <a:p>
            <a:pPr lvl="1"/>
            <a:r>
              <a:rPr lang="en-US" dirty="0"/>
              <a:t>set CWND = </a:t>
            </a:r>
            <a:r>
              <a:rPr lang="en-US" dirty="0" err="1"/>
              <a:t>ssthresh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4F29-4171-F344-BCA3-AFCE36F6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Recovery: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D0EC8-E2C8-CB43-A60F-204EC3C6C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708C8-B487-144A-BFD3-5F7BBF64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7584-CCE1-DB41-9050-BCCD4B96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CB4616-EFE5-C340-A3C2-E314470C6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36432"/>
            <a:ext cx="10857564" cy="5019920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>
                <a:solidFill>
                  <a:srgbClr val="0713FF"/>
                </a:solidFill>
              </a:rPr>
              <a:t>Packets 101-110 in flight, </a:t>
            </a:r>
            <a:r>
              <a:rPr lang="en-US" sz="2200" b="1" dirty="0">
                <a:solidFill>
                  <a:srgbClr val="C00000"/>
                </a:solidFill>
              </a:rPr>
              <a:t>Packet 101 is LOST</a:t>
            </a:r>
          </a:p>
          <a:p>
            <a:r>
              <a:rPr lang="en-US" sz="2200" b="1" dirty="0"/>
              <a:t>ACK 101 (due to 102)  </a:t>
            </a:r>
            <a:r>
              <a:rPr lang="en-US" sz="2200" b="1" dirty="0" err="1"/>
              <a:t>cwnd</a:t>
            </a:r>
            <a:r>
              <a:rPr lang="en-US" sz="2200" b="1" dirty="0"/>
              <a:t>=10  dupACK#1 (can’t transmit)</a:t>
            </a:r>
          </a:p>
          <a:p>
            <a:r>
              <a:rPr lang="en-US" sz="2200" b="1" dirty="0"/>
              <a:t>ACK 101 (due to 103)  </a:t>
            </a:r>
            <a:r>
              <a:rPr lang="en-US" sz="2200" b="1" dirty="0" err="1"/>
              <a:t>cwnd</a:t>
            </a:r>
            <a:r>
              <a:rPr lang="en-US" sz="2200" b="1" dirty="0"/>
              <a:t>=10  dupACK#2 (can’t transmit)</a:t>
            </a:r>
          </a:p>
          <a:p>
            <a:r>
              <a:rPr lang="en-US" sz="2200" b="1" dirty="0"/>
              <a:t>ACK 101 (due to 104)  </a:t>
            </a:r>
            <a:r>
              <a:rPr lang="en-US" sz="2200" b="1" dirty="0" err="1"/>
              <a:t>cwnd</a:t>
            </a:r>
            <a:r>
              <a:rPr lang="en-US" sz="2200" b="1" dirty="0"/>
              <a:t>=10  dupACK#3 (can’t transmit)</a:t>
            </a:r>
          </a:p>
          <a:p>
            <a:r>
              <a:rPr lang="en-US" sz="2200" b="1" dirty="0">
                <a:solidFill>
                  <a:srgbClr val="0713FF"/>
                </a:solidFill>
              </a:rPr>
              <a:t>RETRANSMIT 101 </a:t>
            </a:r>
            <a:r>
              <a:rPr lang="en-US" sz="2200" b="1" dirty="0" err="1">
                <a:solidFill>
                  <a:srgbClr val="0713FF"/>
                </a:solidFill>
              </a:rPr>
              <a:t>ssthresh</a:t>
            </a:r>
            <a:r>
              <a:rPr lang="en-US" sz="2200" b="1" dirty="0">
                <a:solidFill>
                  <a:srgbClr val="0713FF"/>
                </a:solidFill>
              </a:rPr>
              <a:t>=5  </a:t>
            </a:r>
            <a:r>
              <a:rPr lang="en-US" sz="2200" b="1" dirty="0" err="1">
                <a:solidFill>
                  <a:srgbClr val="0713FF"/>
                </a:solidFill>
              </a:rPr>
              <a:t>cwnd</a:t>
            </a:r>
            <a:r>
              <a:rPr lang="en-US" sz="2200" b="1" dirty="0">
                <a:solidFill>
                  <a:srgbClr val="0713FF"/>
                </a:solidFill>
              </a:rPr>
              <a:t>= 8 (5+3)</a:t>
            </a:r>
          </a:p>
          <a:p>
            <a:r>
              <a:rPr lang="en-US" sz="2200" b="1" dirty="0"/>
              <a:t>ACK 101 (due to 105)  </a:t>
            </a:r>
            <a:r>
              <a:rPr lang="en-US" sz="2200" b="1" dirty="0" err="1"/>
              <a:t>cwnd</a:t>
            </a:r>
            <a:r>
              <a:rPr lang="en-US" sz="2200" b="1" dirty="0"/>
              <a:t>=9 (can’t transmit)</a:t>
            </a:r>
          </a:p>
          <a:p>
            <a:r>
              <a:rPr lang="en-US" sz="2200" b="1" dirty="0"/>
              <a:t>ACK 101 (due to 106)  </a:t>
            </a:r>
            <a:r>
              <a:rPr lang="en-US" sz="2200" b="1" dirty="0" err="1"/>
              <a:t>cwnd</a:t>
            </a:r>
            <a:r>
              <a:rPr lang="en-US" sz="2200" b="1" dirty="0"/>
              <a:t>=10 (can’t transmit)</a:t>
            </a:r>
          </a:p>
          <a:p>
            <a:r>
              <a:rPr lang="en-US" sz="2200" b="1" dirty="0"/>
              <a:t>ACK 101 (due to 107)  </a:t>
            </a:r>
            <a:r>
              <a:rPr lang="en-US" sz="2200" b="1" dirty="0" err="1"/>
              <a:t>cwnd</a:t>
            </a:r>
            <a:r>
              <a:rPr lang="en-US" sz="2200" b="1" dirty="0"/>
              <a:t>=11 (transmit 111)</a:t>
            </a:r>
          </a:p>
          <a:p>
            <a:r>
              <a:rPr lang="en-US" sz="2200" b="1" dirty="0"/>
              <a:t>ACK 101 (due to 108)  </a:t>
            </a:r>
            <a:r>
              <a:rPr lang="en-US" sz="2200" b="1" dirty="0" err="1"/>
              <a:t>cwnd</a:t>
            </a:r>
            <a:r>
              <a:rPr lang="en-US" sz="2200" b="1" dirty="0"/>
              <a:t>=12 (transmit 112)</a:t>
            </a:r>
          </a:p>
          <a:p>
            <a:r>
              <a:rPr lang="en-US" sz="2200" b="1" dirty="0"/>
              <a:t>ACK 101 (due to 109)  </a:t>
            </a:r>
            <a:r>
              <a:rPr lang="en-US" sz="2200" b="1" dirty="0" err="1"/>
              <a:t>cwnd</a:t>
            </a:r>
            <a:r>
              <a:rPr lang="en-US" sz="2200" b="1" dirty="0"/>
              <a:t>=13 (transmit 113)</a:t>
            </a:r>
          </a:p>
          <a:p>
            <a:r>
              <a:rPr lang="en-US" sz="2200" b="1" dirty="0"/>
              <a:t>ACK 101 (due to 110)  </a:t>
            </a:r>
            <a:r>
              <a:rPr lang="en-US" sz="2200" b="1" dirty="0" err="1"/>
              <a:t>cwnd</a:t>
            </a:r>
            <a:r>
              <a:rPr lang="en-US" sz="2200" b="1" dirty="0"/>
              <a:t>=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14</a:t>
            </a:r>
            <a:r>
              <a:rPr lang="en-US" sz="2200" b="1" dirty="0"/>
              <a:t> (transmit 114)</a:t>
            </a:r>
          </a:p>
          <a:p>
            <a:r>
              <a:rPr lang="en-US" sz="2200" b="1" dirty="0">
                <a:solidFill>
                  <a:srgbClr val="0713FF"/>
                </a:solidFill>
              </a:rPr>
              <a:t>ACK 111 (due to 101)  </a:t>
            </a:r>
            <a:r>
              <a:rPr lang="en-US" sz="2200" b="1" dirty="0" err="1">
                <a:solidFill>
                  <a:srgbClr val="0713FF"/>
                </a:solidFill>
              </a:rPr>
              <a:t>cwnd</a:t>
            </a:r>
            <a:r>
              <a:rPr lang="en-US" sz="2200" b="1" dirty="0">
                <a:solidFill>
                  <a:srgbClr val="0713FF"/>
                </a:solidFill>
              </a:rPr>
              <a:t> = 5 (transmit 115)  </a:t>
            </a:r>
            <a:r>
              <a:rPr lang="en-US" sz="2200" b="1" dirty="0">
                <a:solidFill>
                  <a:srgbClr val="0713FF"/>
                </a:solidFill>
                <a:sym typeface="Wingdings"/>
              </a:rPr>
              <a:t> exiting fast recovery (deflate window)</a:t>
            </a:r>
          </a:p>
          <a:p>
            <a:r>
              <a:rPr lang="en-US" sz="2200" b="1" dirty="0">
                <a:solidFill>
                  <a:srgbClr val="0713FF"/>
                </a:solidFill>
                <a:sym typeface="Wingdings"/>
              </a:rPr>
              <a:t>Packets 111-114 already in flight</a:t>
            </a:r>
          </a:p>
          <a:p>
            <a:r>
              <a:rPr lang="en-US" sz="2200" b="1" dirty="0"/>
              <a:t>ACK 112 (due to 111)  </a:t>
            </a:r>
            <a:r>
              <a:rPr lang="en-US" sz="2200" b="1" dirty="0" err="1"/>
              <a:t>cwnd</a:t>
            </a:r>
            <a:r>
              <a:rPr lang="en-US" sz="2200" b="1" dirty="0"/>
              <a:t>=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5 + 1/5</a:t>
            </a:r>
            <a:r>
              <a:rPr lang="en-US" sz="2200" b="1" dirty="0"/>
              <a:t> &lt;- back in congestion avoidance</a:t>
            </a:r>
          </a:p>
        </p:txBody>
      </p:sp>
    </p:spTree>
    <p:extLst>
      <p:ext uri="{BB962C8B-B14F-4D97-AF65-F5344CB8AC3E}">
        <p14:creationId xmlns:p14="http://schemas.microsoft.com/office/powerpoint/2010/main" val="17343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8AD7-B0DA-C34D-9854-072E2E1C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89860-C80F-4045-8212-0FFA8900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C0080"/>
                </a:solidFill>
              </a:rPr>
              <a:t>Big picture</a:t>
            </a:r>
            <a:r>
              <a:rPr lang="en-US" dirty="0"/>
              <a:t>: control sending rates to avoid overwhelming available network 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B2E57-C49A-6D40-9A10-9D82AC1A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F6D98-8C32-6E43-A016-FA5BBCE8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CD06B-A8A7-7849-AC95-0B174D8A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1BE040-F4C2-B14B-97F7-F12AD3D5DFA9}"/>
              </a:ext>
            </a:extLst>
          </p:cNvPr>
          <p:cNvGrpSpPr/>
          <p:nvPr/>
        </p:nvGrpSpPr>
        <p:grpSpPr>
          <a:xfrm>
            <a:off x="8041364" y="3861841"/>
            <a:ext cx="2064012" cy="552690"/>
            <a:chOff x="3923763" y="3637432"/>
            <a:chExt cx="2064012" cy="5526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9DEDCB-6FB8-8B4B-BD0A-D7AD640CA31A}"/>
                </a:ext>
              </a:extLst>
            </p:cNvPr>
            <p:cNvSpPr/>
            <p:nvPr/>
          </p:nvSpPr>
          <p:spPr>
            <a:xfrm>
              <a:off x="3923763" y="3637432"/>
              <a:ext cx="2064012" cy="55269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041A0D-A08B-4947-ADC5-3EB4469663BE}"/>
                </a:ext>
              </a:extLst>
            </p:cNvPr>
            <p:cNvSpPr/>
            <p:nvPr/>
          </p:nvSpPr>
          <p:spPr bwMode="auto">
            <a:xfrm>
              <a:off x="39651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186AE-46DB-9043-8226-14403709728E}"/>
                </a:ext>
              </a:extLst>
            </p:cNvPr>
            <p:cNvSpPr/>
            <p:nvPr/>
          </p:nvSpPr>
          <p:spPr bwMode="auto">
            <a:xfrm>
              <a:off x="41937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762321-078F-B346-9D05-85268FDF16D5}"/>
                </a:ext>
              </a:extLst>
            </p:cNvPr>
            <p:cNvSpPr/>
            <p:nvPr/>
          </p:nvSpPr>
          <p:spPr bwMode="auto">
            <a:xfrm>
              <a:off x="44223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A5C163-087D-6442-9A0F-07EC132EDB40}"/>
                </a:ext>
              </a:extLst>
            </p:cNvPr>
            <p:cNvSpPr/>
            <p:nvPr/>
          </p:nvSpPr>
          <p:spPr bwMode="auto">
            <a:xfrm>
              <a:off x="46509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E393D2-DC00-F342-B102-1A560DCFB61C}"/>
                </a:ext>
              </a:extLst>
            </p:cNvPr>
            <p:cNvSpPr/>
            <p:nvPr/>
          </p:nvSpPr>
          <p:spPr bwMode="auto">
            <a:xfrm>
              <a:off x="48795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3AB0D4-2BCD-CE42-88CA-49AF52D00C7A}"/>
                </a:ext>
              </a:extLst>
            </p:cNvPr>
            <p:cNvSpPr/>
            <p:nvPr/>
          </p:nvSpPr>
          <p:spPr bwMode="auto">
            <a:xfrm>
              <a:off x="51081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FE72DF-6EF5-BB44-A411-1D4009FBC358}"/>
                </a:ext>
              </a:extLst>
            </p:cNvPr>
            <p:cNvSpPr/>
            <p:nvPr/>
          </p:nvSpPr>
          <p:spPr bwMode="auto">
            <a:xfrm>
              <a:off x="53367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5FC9B8-4DBD-8B4D-9191-E2EC644D4370}"/>
                </a:ext>
              </a:extLst>
            </p:cNvPr>
            <p:cNvSpPr/>
            <p:nvPr/>
          </p:nvSpPr>
          <p:spPr bwMode="auto">
            <a:xfrm>
              <a:off x="55653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ED762A-4576-8E41-A404-1CAB18073568}"/>
                </a:ext>
              </a:extLst>
            </p:cNvPr>
            <p:cNvSpPr/>
            <p:nvPr/>
          </p:nvSpPr>
          <p:spPr bwMode="auto">
            <a:xfrm>
              <a:off x="57939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C970D2-1937-5A41-82CE-E5B5D0D7F2F1}"/>
              </a:ext>
            </a:extLst>
          </p:cNvPr>
          <p:cNvSpPr txBox="1"/>
          <p:nvPr/>
        </p:nvSpPr>
        <p:spPr>
          <a:xfrm>
            <a:off x="8089289" y="2609656"/>
            <a:ext cx="174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Receiver</a:t>
            </a:r>
          </a:p>
        </p:txBody>
      </p:sp>
      <p:grpSp>
        <p:nvGrpSpPr>
          <p:cNvPr id="19" name="Group 96">
            <a:extLst>
              <a:ext uri="{FF2B5EF4-FFF2-40B4-BE49-F238E27FC236}">
                <a16:creationId xmlns:a16="http://schemas.microsoft.com/office/drawing/2014/main" id="{290B0E45-CAC6-6E48-9D82-AA433BB371D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784633" y="3097842"/>
            <a:ext cx="749093" cy="672617"/>
            <a:chOff x="-44" y="1473"/>
            <a:chExt cx="981" cy="1105"/>
          </a:xfrm>
        </p:grpSpPr>
        <p:pic>
          <p:nvPicPr>
            <p:cNvPr id="20" name="Picture 97" descr="desktop_computer_stylized_medium">
              <a:extLst>
                <a:ext uri="{FF2B5EF4-FFF2-40B4-BE49-F238E27FC236}">
                  <a16:creationId xmlns:a16="http://schemas.microsoft.com/office/drawing/2014/main" id="{34B27115-9FAB-5348-998E-2E04CC65E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F6C79507-3B4B-8548-91A1-A64C4B28B4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" name="Group 93">
            <a:extLst>
              <a:ext uri="{FF2B5EF4-FFF2-40B4-BE49-F238E27FC236}">
                <a16:creationId xmlns:a16="http://schemas.microsoft.com/office/drawing/2014/main" id="{4567FA51-CEDA-AE44-A6C4-9C3581593711}"/>
              </a:ext>
            </a:extLst>
          </p:cNvPr>
          <p:cNvGrpSpPr>
            <a:grpSpLocks/>
          </p:cNvGrpSpPr>
          <p:nvPr/>
        </p:nvGrpSpPr>
        <p:grpSpPr bwMode="auto">
          <a:xfrm>
            <a:off x="2297417" y="3151283"/>
            <a:ext cx="810044" cy="619176"/>
            <a:chOff x="-44" y="1473"/>
            <a:chExt cx="981" cy="1105"/>
          </a:xfrm>
        </p:grpSpPr>
        <p:pic>
          <p:nvPicPr>
            <p:cNvPr id="23" name="Picture 94" descr="desktop_computer_stylized_medium">
              <a:extLst>
                <a:ext uri="{FF2B5EF4-FFF2-40B4-BE49-F238E27FC236}">
                  <a16:creationId xmlns:a16="http://schemas.microsoft.com/office/drawing/2014/main" id="{F2268F97-3C03-924F-BEEA-21FE58D07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Freeform 95">
              <a:extLst>
                <a:ext uri="{FF2B5EF4-FFF2-40B4-BE49-F238E27FC236}">
                  <a16:creationId xmlns:a16="http://schemas.microsoft.com/office/drawing/2014/main" id="{F9660596-BC7C-4F4F-963E-4F03391BB4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65C428E-38F9-8641-9938-CBD25263855F}"/>
              </a:ext>
            </a:extLst>
          </p:cNvPr>
          <p:cNvSpPr txBox="1"/>
          <p:nvPr/>
        </p:nvSpPr>
        <p:spPr>
          <a:xfrm>
            <a:off x="1964594" y="2659920"/>
            <a:ext cx="174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B578D6-C0D2-A94B-8EC4-71D2EDE26074}"/>
              </a:ext>
            </a:extLst>
          </p:cNvPr>
          <p:cNvCxnSpPr>
            <a:cxnSpLocks/>
            <a:stCxn id="31" idx="6"/>
            <a:endCxn id="38" idx="4"/>
          </p:cNvCxnSpPr>
          <p:nvPr/>
        </p:nvCxnSpPr>
        <p:spPr>
          <a:xfrm>
            <a:off x="3174084" y="5213586"/>
            <a:ext cx="2441887" cy="13343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5E04FA2-007A-7241-A928-561B78152779}"/>
              </a:ext>
            </a:extLst>
          </p:cNvPr>
          <p:cNvSpPr/>
          <p:nvPr/>
        </p:nvSpPr>
        <p:spPr bwMode="auto">
          <a:xfrm>
            <a:off x="4892070" y="5025239"/>
            <a:ext cx="152400" cy="381000"/>
          </a:xfrm>
          <a:prstGeom prst="rect">
            <a:avLst/>
          </a:prstGeom>
          <a:solidFill>
            <a:srgbClr val="082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82F71"/>
              </a:solidFill>
              <a:effectLst/>
              <a:latin typeface="Courier New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97D1C6-D7D9-6143-A317-D9D2E3691BE4}"/>
              </a:ext>
            </a:extLst>
          </p:cNvPr>
          <p:cNvSpPr/>
          <p:nvPr/>
        </p:nvSpPr>
        <p:spPr bwMode="auto">
          <a:xfrm>
            <a:off x="3906662" y="5036429"/>
            <a:ext cx="152400" cy="381000"/>
          </a:xfrm>
          <a:prstGeom prst="rect">
            <a:avLst/>
          </a:prstGeom>
          <a:solidFill>
            <a:srgbClr val="082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82F71"/>
              </a:solidFill>
              <a:effectLst/>
              <a:latin typeface="Courier New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FCF837-12B3-824B-BF8E-6D6BA7AB3586}"/>
              </a:ext>
            </a:extLst>
          </p:cNvPr>
          <p:cNvGrpSpPr/>
          <p:nvPr/>
        </p:nvGrpSpPr>
        <p:grpSpPr>
          <a:xfrm>
            <a:off x="2234515" y="5021341"/>
            <a:ext cx="940167" cy="593938"/>
            <a:chOff x="7493876" y="2774731"/>
            <a:chExt cx="1481958" cy="89462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BB3821D-3009-E540-A911-5A8D292BF12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683E6E4-1561-134B-BCDE-F478BB609D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58E3702-E096-C44F-A7D3-3DF9350E29C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D507E939-3020-CD47-844E-E3BF3FA2BC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726C127-B27F-AC49-BE33-74B498C49FF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A21C70D-58AA-EA4E-B33E-A0021F47E1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413FCB0-1487-F845-8419-4A86FA7F808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2BFD5A-ACC8-3547-A8E0-CD781CEBBC1D}"/>
              </a:ext>
            </a:extLst>
          </p:cNvPr>
          <p:cNvGrpSpPr/>
          <p:nvPr/>
        </p:nvGrpSpPr>
        <p:grpSpPr>
          <a:xfrm>
            <a:off x="5615919" y="5021341"/>
            <a:ext cx="940167" cy="593938"/>
            <a:chOff x="7493876" y="2774731"/>
            <a:chExt cx="1481958" cy="894622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FBFD5C6-C639-FD40-BB92-8E6D912A55B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28B0D5D-59B7-A848-A4AD-8E2D8B4279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4359B9B-E787-5E49-B7EF-C0C7B719BDF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757D8A07-3CE7-5047-980D-A2B6F21792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6016F75-BBF1-DE41-8FDA-CADD7FE305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5991B231-ACCA-4D4D-8642-F99403BA4E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4BD9ADE0-177A-CC43-9877-6AF1A2EE73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C0331F6-EB2F-CA48-AE4F-27D547671ECF}"/>
              </a:ext>
            </a:extLst>
          </p:cNvPr>
          <p:cNvGrpSpPr/>
          <p:nvPr/>
        </p:nvGrpSpPr>
        <p:grpSpPr>
          <a:xfrm>
            <a:off x="8604067" y="5021341"/>
            <a:ext cx="940167" cy="593938"/>
            <a:chOff x="7493876" y="2774731"/>
            <a:chExt cx="1481958" cy="894622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423AF29-7BB9-1A42-9092-62A54C800F5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63C0362-815D-F848-837D-51C9DFE162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C641A1D-055E-6D47-BFF9-E49820F79FE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DA4A4EA-9465-AC46-8924-690D705EF2E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45F7FBDA-555F-CA4E-9E7B-4E2DB44DD91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06D7F559-76CD-1345-970F-96AD1AAD0AF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0B1967A-32D7-7A4C-99FC-966C18E644A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39C6EA-D821-2041-B351-A249ACBBDC63}"/>
              </a:ext>
            </a:extLst>
          </p:cNvPr>
          <p:cNvCxnSpPr>
            <a:cxnSpLocks/>
            <a:stCxn id="39" idx="6"/>
            <a:endCxn id="47" idx="2"/>
          </p:cNvCxnSpPr>
          <p:nvPr/>
        </p:nvCxnSpPr>
        <p:spPr>
          <a:xfrm>
            <a:off x="6555488" y="5213586"/>
            <a:ext cx="2049120" cy="0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00D4F15-628F-DC4C-93E9-0288F7372D90}"/>
              </a:ext>
            </a:extLst>
          </p:cNvPr>
          <p:cNvCxnSpPr>
            <a:cxnSpLocks/>
            <a:stCxn id="47" idx="0"/>
            <a:endCxn id="8" idx="2"/>
          </p:cNvCxnSpPr>
          <p:nvPr/>
        </p:nvCxnSpPr>
        <p:spPr>
          <a:xfrm flipH="1" flipV="1">
            <a:off x="9073370" y="4414531"/>
            <a:ext cx="752" cy="606810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1328BE-292F-A24E-B505-56090455ACAF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>
            <a:off x="2702439" y="3770459"/>
            <a:ext cx="2131" cy="1250882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126ED6-396C-6949-93A4-386A28B31503}"/>
              </a:ext>
            </a:extLst>
          </p:cNvPr>
          <p:cNvGrpSpPr/>
          <p:nvPr/>
        </p:nvGrpSpPr>
        <p:grpSpPr>
          <a:xfrm>
            <a:off x="5479471" y="5632867"/>
            <a:ext cx="1209490" cy="552690"/>
            <a:chOff x="3923763" y="3637432"/>
            <a:chExt cx="1209490" cy="5526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D80A60-4ECF-8048-AECA-8F3D01B5745B}"/>
                </a:ext>
              </a:extLst>
            </p:cNvPr>
            <p:cNvSpPr/>
            <p:nvPr/>
          </p:nvSpPr>
          <p:spPr>
            <a:xfrm>
              <a:off x="3923763" y="3637432"/>
              <a:ext cx="1209490" cy="55269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D0B6649-C29B-0C4B-8018-3A9FDC1D0C8F}"/>
                </a:ext>
              </a:extLst>
            </p:cNvPr>
            <p:cNvSpPr/>
            <p:nvPr/>
          </p:nvSpPr>
          <p:spPr bwMode="auto">
            <a:xfrm>
              <a:off x="39651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8F9F4B-9F81-8D46-B423-23EA5ADC154B}"/>
                </a:ext>
              </a:extLst>
            </p:cNvPr>
            <p:cNvSpPr/>
            <p:nvPr/>
          </p:nvSpPr>
          <p:spPr bwMode="auto">
            <a:xfrm>
              <a:off x="41937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C3C1C86-C1F8-E745-9E22-47370944D50F}"/>
                </a:ext>
              </a:extLst>
            </p:cNvPr>
            <p:cNvSpPr/>
            <p:nvPr/>
          </p:nvSpPr>
          <p:spPr bwMode="auto">
            <a:xfrm>
              <a:off x="44223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B26F2C7-6436-064B-B19D-1C7FAD2173D6}"/>
                </a:ext>
              </a:extLst>
            </p:cNvPr>
            <p:cNvSpPr/>
            <p:nvPr/>
          </p:nvSpPr>
          <p:spPr bwMode="auto">
            <a:xfrm>
              <a:off x="46509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7C887FA-7590-B94A-AE40-7B8D3042BC28}"/>
                </a:ext>
              </a:extLst>
            </p:cNvPr>
            <p:cNvSpPr/>
            <p:nvPr/>
          </p:nvSpPr>
          <p:spPr bwMode="auto">
            <a:xfrm>
              <a:off x="48795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AD7BA94-8398-664D-B9C4-8C6C297EEBAC}"/>
              </a:ext>
            </a:extLst>
          </p:cNvPr>
          <p:cNvGrpSpPr/>
          <p:nvPr/>
        </p:nvGrpSpPr>
        <p:grpSpPr>
          <a:xfrm>
            <a:off x="8539970" y="5651763"/>
            <a:ext cx="1209490" cy="552690"/>
            <a:chOff x="3923763" y="3637432"/>
            <a:chExt cx="1209490" cy="5526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09F647-667C-1344-BDEB-6CE6DAA1ACFF}"/>
                </a:ext>
              </a:extLst>
            </p:cNvPr>
            <p:cNvSpPr/>
            <p:nvPr/>
          </p:nvSpPr>
          <p:spPr>
            <a:xfrm>
              <a:off x="3923763" y="3637432"/>
              <a:ext cx="1209490" cy="55269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8019473-BDAB-2D4E-933B-75170FC2246F}"/>
                </a:ext>
              </a:extLst>
            </p:cNvPr>
            <p:cNvSpPr/>
            <p:nvPr/>
          </p:nvSpPr>
          <p:spPr bwMode="auto">
            <a:xfrm>
              <a:off x="39651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D5B889C-9341-D943-B71D-26029C61D1E8}"/>
                </a:ext>
              </a:extLst>
            </p:cNvPr>
            <p:cNvSpPr/>
            <p:nvPr/>
          </p:nvSpPr>
          <p:spPr bwMode="auto">
            <a:xfrm>
              <a:off x="41937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CC00D6-4930-4A41-ACAB-4EEB755848AA}"/>
                </a:ext>
              </a:extLst>
            </p:cNvPr>
            <p:cNvSpPr/>
            <p:nvPr/>
          </p:nvSpPr>
          <p:spPr bwMode="auto">
            <a:xfrm>
              <a:off x="44223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D598C6-7941-6242-B773-CF0DC389220C}"/>
                </a:ext>
              </a:extLst>
            </p:cNvPr>
            <p:cNvSpPr/>
            <p:nvPr/>
          </p:nvSpPr>
          <p:spPr bwMode="auto">
            <a:xfrm>
              <a:off x="46509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EC26F6-F7C7-1045-94CD-1F1B5D5A8557}"/>
                </a:ext>
              </a:extLst>
            </p:cNvPr>
            <p:cNvSpPr/>
            <p:nvPr/>
          </p:nvSpPr>
          <p:spPr bwMode="auto">
            <a:xfrm>
              <a:off x="4879569" y="3742569"/>
              <a:ext cx="152400" cy="381000"/>
            </a:xfrm>
            <a:prstGeom prst="rect">
              <a:avLst/>
            </a:prstGeom>
            <a:solidFill>
              <a:srgbClr val="082F7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48D4B21-F048-1E47-A32D-49F15DF41AFF}"/>
              </a:ext>
            </a:extLst>
          </p:cNvPr>
          <p:cNvGrpSpPr/>
          <p:nvPr/>
        </p:nvGrpSpPr>
        <p:grpSpPr>
          <a:xfrm>
            <a:off x="2124933" y="5670215"/>
            <a:ext cx="1209490" cy="552690"/>
            <a:chOff x="3923763" y="3637432"/>
            <a:chExt cx="1209490" cy="55269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5FF486-336B-0D4F-BA07-E65CB3CA95FF}"/>
                </a:ext>
              </a:extLst>
            </p:cNvPr>
            <p:cNvSpPr/>
            <p:nvPr/>
          </p:nvSpPr>
          <p:spPr>
            <a:xfrm>
              <a:off x="3923763" y="3637432"/>
              <a:ext cx="1209490" cy="55269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26DB78A-AE9F-8146-8EF6-0762507F7ABC}"/>
                </a:ext>
              </a:extLst>
            </p:cNvPr>
            <p:cNvSpPr/>
            <p:nvPr/>
          </p:nvSpPr>
          <p:spPr bwMode="auto">
            <a:xfrm>
              <a:off x="39651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8C6433-BF6A-E040-BB16-49D06BD91593}"/>
                </a:ext>
              </a:extLst>
            </p:cNvPr>
            <p:cNvSpPr/>
            <p:nvPr/>
          </p:nvSpPr>
          <p:spPr bwMode="auto">
            <a:xfrm>
              <a:off x="41937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235A08E-B383-534D-9903-61EB4D759B6C}"/>
                </a:ext>
              </a:extLst>
            </p:cNvPr>
            <p:cNvSpPr/>
            <p:nvPr/>
          </p:nvSpPr>
          <p:spPr bwMode="auto">
            <a:xfrm>
              <a:off x="44223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BA750F8-F551-DB47-959D-D387B994F0A0}"/>
                </a:ext>
              </a:extLst>
            </p:cNvPr>
            <p:cNvSpPr/>
            <p:nvPr/>
          </p:nvSpPr>
          <p:spPr bwMode="auto">
            <a:xfrm>
              <a:off x="46509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95BD3E0-A85B-5046-AF38-57C54C0FAC1C}"/>
                </a:ext>
              </a:extLst>
            </p:cNvPr>
            <p:cNvSpPr/>
            <p:nvPr/>
          </p:nvSpPr>
          <p:spPr bwMode="auto">
            <a:xfrm>
              <a:off x="4879569" y="3742569"/>
              <a:ext cx="1524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082F71"/>
                </a:solidFill>
                <a:effectLst/>
                <a:latin typeface="Courier New" charset="0"/>
              </a:endParaRPr>
            </a:p>
          </p:txBody>
        </p:sp>
      </p:grpSp>
      <p:grpSp>
        <p:nvGrpSpPr>
          <p:cNvPr id="91" name="Group 93">
            <a:extLst>
              <a:ext uri="{FF2B5EF4-FFF2-40B4-BE49-F238E27FC236}">
                <a16:creationId xmlns:a16="http://schemas.microsoft.com/office/drawing/2014/main" id="{EEA5D39A-FB71-BC42-90CC-2AEC678C9259}"/>
              </a:ext>
            </a:extLst>
          </p:cNvPr>
          <p:cNvGrpSpPr>
            <a:grpSpLocks/>
          </p:cNvGrpSpPr>
          <p:nvPr/>
        </p:nvGrpSpPr>
        <p:grpSpPr bwMode="auto">
          <a:xfrm>
            <a:off x="257533" y="5352243"/>
            <a:ext cx="810044" cy="619176"/>
            <a:chOff x="-44" y="1473"/>
            <a:chExt cx="981" cy="1105"/>
          </a:xfrm>
        </p:grpSpPr>
        <p:pic>
          <p:nvPicPr>
            <p:cNvPr id="92" name="Picture 94" descr="desktop_computer_stylized_medium">
              <a:extLst>
                <a:ext uri="{FF2B5EF4-FFF2-40B4-BE49-F238E27FC236}">
                  <a16:creationId xmlns:a16="http://schemas.microsoft.com/office/drawing/2014/main" id="{B4880E4A-733D-E742-9259-A80C63C09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682D1458-2F76-0347-8280-BF21FFE2C8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F36976-BD30-204A-8D5C-038CE4773420}"/>
              </a:ext>
            </a:extLst>
          </p:cNvPr>
          <p:cNvGrpSpPr>
            <a:grpSpLocks/>
          </p:cNvGrpSpPr>
          <p:nvPr/>
        </p:nvGrpSpPr>
        <p:grpSpPr bwMode="auto">
          <a:xfrm>
            <a:off x="10860483" y="3736183"/>
            <a:ext cx="810044" cy="619176"/>
            <a:chOff x="-44" y="1473"/>
            <a:chExt cx="981" cy="1105"/>
          </a:xfrm>
        </p:grpSpPr>
        <p:pic>
          <p:nvPicPr>
            <p:cNvPr id="95" name="Picture 94" descr="desktop_computer_stylized_medium">
              <a:extLst>
                <a:ext uri="{FF2B5EF4-FFF2-40B4-BE49-F238E27FC236}">
                  <a16:creationId xmlns:a16="http://schemas.microsoft.com/office/drawing/2014/main" id="{085A2EFF-CED1-7941-B063-D1D691D86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E3EFC6E-D74D-2D45-80E9-B0549F3633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726D1D-1E4C-E847-8693-88DAE7C50F42}"/>
              </a:ext>
            </a:extLst>
          </p:cNvPr>
          <p:cNvGrpSpPr>
            <a:grpSpLocks/>
          </p:cNvGrpSpPr>
          <p:nvPr/>
        </p:nvGrpSpPr>
        <p:grpSpPr bwMode="auto">
          <a:xfrm>
            <a:off x="3938548" y="3042857"/>
            <a:ext cx="810044" cy="619176"/>
            <a:chOff x="-44" y="1473"/>
            <a:chExt cx="981" cy="1105"/>
          </a:xfrm>
        </p:grpSpPr>
        <p:pic>
          <p:nvPicPr>
            <p:cNvPr id="98" name="Picture 97" descr="desktop_computer_stylized_medium">
              <a:extLst>
                <a:ext uri="{FF2B5EF4-FFF2-40B4-BE49-F238E27FC236}">
                  <a16:creationId xmlns:a16="http://schemas.microsoft.com/office/drawing/2014/main" id="{D1CF90EC-759F-A446-92BA-1A7B88FC2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2449B8C-701F-024D-B72B-F7FDAF1DE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4FB5070-96EF-4D45-96F8-FB0D151A222D}"/>
              </a:ext>
            </a:extLst>
          </p:cNvPr>
          <p:cNvGrpSpPr>
            <a:grpSpLocks/>
          </p:cNvGrpSpPr>
          <p:nvPr/>
        </p:nvGrpSpPr>
        <p:grpSpPr bwMode="auto">
          <a:xfrm>
            <a:off x="5429927" y="2722554"/>
            <a:ext cx="810044" cy="619176"/>
            <a:chOff x="-44" y="1473"/>
            <a:chExt cx="981" cy="1105"/>
          </a:xfrm>
        </p:grpSpPr>
        <p:pic>
          <p:nvPicPr>
            <p:cNvPr id="101" name="Picture 100" descr="desktop_computer_stylized_medium">
              <a:extLst>
                <a:ext uri="{FF2B5EF4-FFF2-40B4-BE49-F238E27FC236}">
                  <a16:creationId xmlns:a16="http://schemas.microsoft.com/office/drawing/2014/main" id="{EEB0E138-59C4-734E-9892-28A0A1AAE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68A4C72-99DA-C249-93DF-94554451A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14BF239-F873-7C46-A676-56972A7C8A25}"/>
              </a:ext>
            </a:extLst>
          </p:cNvPr>
          <p:cNvGrpSpPr>
            <a:grpSpLocks/>
          </p:cNvGrpSpPr>
          <p:nvPr/>
        </p:nvGrpSpPr>
        <p:grpSpPr bwMode="auto">
          <a:xfrm>
            <a:off x="518043" y="3918319"/>
            <a:ext cx="810044" cy="619176"/>
            <a:chOff x="-44" y="1473"/>
            <a:chExt cx="981" cy="1105"/>
          </a:xfrm>
        </p:grpSpPr>
        <p:pic>
          <p:nvPicPr>
            <p:cNvPr id="104" name="Picture 103" descr="desktop_computer_stylized_medium">
              <a:extLst>
                <a:ext uri="{FF2B5EF4-FFF2-40B4-BE49-F238E27FC236}">
                  <a16:creationId xmlns:a16="http://schemas.microsoft.com/office/drawing/2014/main" id="{C809F3F3-95E3-C147-8C46-E5CFC055B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8835DC4-1783-CF40-AF06-ED235EDD62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E2D4ED0-F3F8-7B4B-A61C-FEDAA53C1359}"/>
              </a:ext>
            </a:extLst>
          </p:cNvPr>
          <p:cNvGrpSpPr>
            <a:grpSpLocks/>
          </p:cNvGrpSpPr>
          <p:nvPr/>
        </p:nvGrpSpPr>
        <p:grpSpPr bwMode="auto">
          <a:xfrm>
            <a:off x="6599363" y="3828598"/>
            <a:ext cx="810044" cy="619176"/>
            <a:chOff x="-44" y="1473"/>
            <a:chExt cx="981" cy="1105"/>
          </a:xfrm>
        </p:grpSpPr>
        <p:pic>
          <p:nvPicPr>
            <p:cNvPr id="107" name="Picture 106" descr="desktop_computer_stylized_medium">
              <a:extLst>
                <a:ext uri="{FF2B5EF4-FFF2-40B4-BE49-F238E27FC236}">
                  <a16:creationId xmlns:a16="http://schemas.microsoft.com/office/drawing/2014/main" id="{B11D1BC0-129F-5949-9545-8144BB9BC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C5315D82-47BF-074D-B504-59D428772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FDE97DF-4FDD-3149-8847-9F75748C4C1A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288791" y="4512407"/>
            <a:ext cx="1083782" cy="565241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073C59B-1A86-5147-92B2-46CF4C2F4F64}"/>
              </a:ext>
            </a:extLst>
          </p:cNvPr>
          <p:cNvCxnSpPr>
            <a:cxnSpLocks/>
            <a:stCxn id="92" idx="1"/>
            <a:endCxn id="30" idx="3"/>
          </p:cNvCxnSpPr>
          <p:nvPr/>
        </p:nvCxnSpPr>
        <p:spPr>
          <a:xfrm flipV="1">
            <a:off x="1067577" y="5431737"/>
            <a:ext cx="1167947" cy="230094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072DFB0-6C0D-2046-8E60-1FBE0803F069}"/>
              </a:ext>
            </a:extLst>
          </p:cNvPr>
          <p:cNvCxnSpPr>
            <a:cxnSpLocks/>
            <a:stCxn id="98" idx="2"/>
            <a:endCxn id="31" idx="7"/>
          </p:cNvCxnSpPr>
          <p:nvPr/>
        </p:nvCxnSpPr>
        <p:spPr>
          <a:xfrm flipH="1">
            <a:off x="3036567" y="3662033"/>
            <a:ext cx="1307003" cy="1415615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3CDAA79-9A64-2F45-BCF2-7E4E50559D66}"/>
              </a:ext>
            </a:extLst>
          </p:cNvPr>
          <p:cNvCxnSpPr>
            <a:cxnSpLocks/>
            <a:stCxn id="107" idx="2"/>
            <a:endCxn id="39" idx="7"/>
          </p:cNvCxnSpPr>
          <p:nvPr/>
        </p:nvCxnSpPr>
        <p:spPr>
          <a:xfrm flipH="1">
            <a:off x="6417971" y="4447774"/>
            <a:ext cx="586414" cy="629874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D2945D1-1CEF-414F-9CED-77CEF0751A6C}"/>
              </a:ext>
            </a:extLst>
          </p:cNvPr>
          <p:cNvCxnSpPr>
            <a:cxnSpLocks/>
            <a:stCxn id="101" idx="2"/>
            <a:endCxn id="39" idx="0"/>
          </p:cNvCxnSpPr>
          <p:nvPr/>
        </p:nvCxnSpPr>
        <p:spPr>
          <a:xfrm>
            <a:off x="5834949" y="3341730"/>
            <a:ext cx="251025" cy="1679611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B325DA1-99CC-EB48-A63E-1A72A2C5D240}"/>
              </a:ext>
            </a:extLst>
          </p:cNvPr>
          <p:cNvCxnSpPr>
            <a:cxnSpLocks/>
            <a:stCxn id="95" idx="2"/>
            <a:endCxn id="47" idx="6"/>
          </p:cNvCxnSpPr>
          <p:nvPr/>
        </p:nvCxnSpPr>
        <p:spPr>
          <a:xfrm flipH="1">
            <a:off x="9543636" y="4355359"/>
            <a:ext cx="1721869" cy="858227"/>
          </a:xfrm>
          <a:prstGeom prst="straightConnector1">
            <a:avLst/>
          </a:prstGeom>
          <a:ln w="66675"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3F9B17E-EEFE-0045-A48E-F5AED8E536FC}"/>
              </a:ext>
            </a:extLst>
          </p:cNvPr>
          <p:cNvSpPr/>
          <p:nvPr/>
        </p:nvSpPr>
        <p:spPr bwMode="auto">
          <a:xfrm>
            <a:off x="3924152" y="3839716"/>
            <a:ext cx="152400" cy="381000"/>
          </a:xfrm>
          <a:prstGeom prst="rect">
            <a:avLst/>
          </a:prstGeom>
          <a:solidFill>
            <a:srgbClr val="082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82F71"/>
              </a:solidFill>
              <a:effectLst/>
              <a:latin typeface="Courier New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4EF960E-40A0-0F40-989D-2DB1F320C803}"/>
              </a:ext>
            </a:extLst>
          </p:cNvPr>
          <p:cNvSpPr/>
          <p:nvPr/>
        </p:nvSpPr>
        <p:spPr bwMode="auto">
          <a:xfrm>
            <a:off x="5878077" y="3870404"/>
            <a:ext cx="152400" cy="381000"/>
          </a:xfrm>
          <a:prstGeom prst="rect">
            <a:avLst/>
          </a:prstGeom>
          <a:solidFill>
            <a:srgbClr val="082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82F71"/>
              </a:solidFill>
              <a:effectLst/>
              <a:latin typeface="Courier New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6572E98-5BA2-104F-ACE3-FBDEF993C701}"/>
              </a:ext>
            </a:extLst>
          </p:cNvPr>
          <p:cNvSpPr/>
          <p:nvPr/>
        </p:nvSpPr>
        <p:spPr bwMode="auto">
          <a:xfrm>
            <a:off x="6720022" y="4472504"/>
            <a:ext cx="152400" cy="381000"/>
          </a:xfrm>
          <a:prstGeom prst="rect">
            <a:avLst/>
          </a:prstGeom>
          <a:solidFill>
            <a:srgbClr val="082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82F71"/>
              </a:solidFill>
              <a:effectLst/>
              <a:latin typeface="Courier New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06940-1132-2347-B440-059B81FCDAE5}"/>
              </a:ext>
            </a:extLst>
          </p:cNvPr>
          <p:cNvSpPr/>
          <p:nvPr/>
        </p:nvSpPr>
        <p:spPr bwMode="auto">
          <a:xfrm>
            <a:off x="10709904" y="4460014"/>
            <a:ext cx="152400" cy="381000"/>
          </a:xfrm>
          <a:prstGeom prst="rect">
            <a:avLst/>
          </a:prstGeom>
          <a:solidFill>
            <a:srgbClr val="082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82F71"/>
              </a:solidFill>
              <a:effectLst/>
              <a:latin typeface="Courier New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26D7E7A-8B75-3B44-9650-B6857737B7BA}"/>
              </a:ext>
            </a:extLst>
          </p:cNvPr>
          <p:cNvSpPr/>
          <p:nvPr/>
        </p:nvSpPr>
        <p:spPr bwMode="auto">
          <a:xfrm>
            <a:off x="1718296" y="4612414"/>
            <a:ext cx="152400" cy="381000"/>
          </a:xfrm>
          <a:prstGeom prst="rect">
            <a:avLst/>
          </a:prstGeom>
          <a:solidFill>
            <a:srgbClr val="082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82F71"/>
              </a:solidFill>
              <a:effectLst/>
              <a:latin typeface="Courier New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BD7302E-9063-FC43-9ED2-8B539EC95801}"/>
              </a:ext>
            </a:extLst>
          </p:cNvPr>
          <p:cNvSpPr/>
          <p:nvPr/>
        </p:nvSpPr>
        <p:spPr bwMode="auto">
          <a:xfrm>
            <a:off x="1525926" y="5394395"/>
            <a:ext cx="152400" cy="381000"/>
          </a:xfrm>
          <a:prstGeom prst="rect">
            <a:avLst/>
          </a:prstGeom>
          <a:solidFill>
            <a:srgbClr val="082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82F71"/>
              </a:solidFill>
              <a:effectLst/>
              <a:latin typeface="Courier New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0CE1CB-463B-FB4B-B5D8-E593056C84EB}"/>
              </a:ext>
            </a:extLst>
          </p:cNvPr>
          <p:cNvSpPr/>
          <p:nvPr/>
        </p:nvSpPr>
        <p:spPr bwMode="auto">
          <a:xfrm>
            <a:off x="4463642" y="5024831"/>
            <a:ext cx="152400" cy="381000"/>
          </a:xfrm>
          <a:prstGeom prst="rect">
            <a:avLst/>
          </a:prstGeom>
          <a:solidFill>
            <a:srgbClr val="082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082F71"/>
              </a:solidFill>
              <a:effectLst/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33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D4DD-3BEE-854D-8D9F-4381CC5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Congestion Control: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D72D5-8B9B-6B4B-985D-15D80480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2660B-7E60-3B43-A6B5-950498D1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2ADA1-A04D-AA49-992B-8D5A1771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1EDDB4BD-D47F-5C4D-B7C8-BD6B3215DAC3}"/>
              </a:ext>
            </a:extLst>
          </p:cNvPr>
          <p:cNvGrpSpPr>
            <a:grpSpLocks/>
          </p:cNvGrpSpPr>
          <p:nvPr/>
        </p:nvGrpSpPr>
        <p:grpSpPr bwMode="auto">
          <a:xfrm>
            <a:off x="2050793" y="2095500"/>
            <a:ext cx="1270000" cy="1196975"/>
            <a:chOff x="996" y="1773"/>
            <a:chExt cx="800" cy="754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7310AC9C-C14C-8D42-945E-81A9810AA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1773"/>
              <a:ext cx="800" cy="7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A4C9ED14-64C3-664E-A98C-3C9673D7F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9" y="1946"/>
              <a:ext cx="44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slow </a:t>
              </a:r>
            </a:p>
            <a:p>
              <a:pPr eaLnBrk="1" hangingPunct="1"/>
              <a:r>
                <a:rPr lang="en-US" sz="1800">
                  <a:latin typeface="Arial" charset="0"/>
                </a:rPr>
                <a:t>start</a:t>
              </a: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0E6B7712-E685-5E4F-A58D-53BA9C66E6C9}"/>
              </a:ext>
            </a:extLst>
          </p:cNvPr>
          <p:cNvGrpSpPr>
            <a:grpSpLocks/>
          </p:cNvGrpSpPr>
          <p:nvPr/>
        </p:nvGrpSpPr>
        <p:grpSpPr bwMode="auto">
          <a:xfrm>
            <a:off x="5659180" y="2111375"/>
            <a:ext cx="1296988" cy="1196975"/>
            <a:chOff x="2293" y="2021"/>
            <a:chExt cx="817" cy="754"/>
          </a:xfrm>
        </p:grpSpPr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0727DEC8-1C9D-FC44-9C82-6B778E357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" y="2021"/>
              <a:ext cx="800" cy="7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050B83BA-FCB7-714D-BAFA-BFBF40601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8" y="2191"/>
              <a:ext cx="812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congestion</a:t>
              </a:r>
            </a:p>
            <a:p>
              <a:pPr eaLnBrk="1" hangingPunct="1"/>
              <a:r>
                <a:rPr lang="en-US" sz="1800">
                  <a:latin typeface="Arial" charset="0"/>
                </a:rPr>
                <a:t>avoidance </a:t>
              </a:r>
            </a:p>
            <a:p>
              <a:pPr eaLnBrk="1" hangingPunct="1"/>
              <a:endParaRPr lang="en-US" sz="1800">
                <a:latin typeface="Arial" charset="0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DD959C3E-CA58-C042-8880-892BDAE4C265}"/>
              </a:ext>
            </a:extLst>
          </p:cNvPr>
          <p:cNvGrpSpPr>
            <a:grpSpLocks/>
          </p:cNvGrpSpPr>
          <p:nvPr/>
        </p:nvGrpSpPr>
        <p:grpSpPr bwMode="auto">
          <a:xfrm>
            <a:off x="3970080" y="4699000"/>
            <a:ext cx="1270000" cy="1196975"/>
            <a:chOff x="2454" y="3045"/>
            <a:chExt cx="800" cy="754"/>
          </a:xfrm>
        </p:grpSpPr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5D7FE7CB-A524-BA45-9B5D-B880F5D5C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" y="3045"/>
              <a:ext cx="800" cy="7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39A130DC-9FBE-B044-BDC5-E85D68706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3212"/>
              <a:ext cx="1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 </a:t>
              </a:r>
            </a:p>
            <a:p>
              <a:pPr eaLnBrk="1" hangingPunct="1"/>
              <a:endParaRPr lang="en-US" sz="1800">
                <a:latin typeface="Arial" charset="0"/>
              </a:endParaRP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C92004B9-4099-3B4D-BE6E-D7635AF0B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3204"/>
              <a:ext cx="708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fast</a:t>
              </a:r>
            </a:p>
            <a:p>
              <a:pPr eaLnBrk="1" hangingPunct="1"/>
              <a:r>
                <a:rPr lang="en-US" sz="1800">
                  <a:latin typeface="Arial" charset="0"/>
                </a:rPr>
                <a:t>recovery </a:t>
              </a:r>
            </a:p>
            <a:p>
              <a:pPr eaLnBrk="1" hangingPunct="1"/>
              <a:endParaRPr lang="en-US" sz="1800">
                <a:latin typeface="Arial" charset="0"/>
              </a:endParaRPr>
            </a:p>
          </p:txBody>
        </p:sp>
      </p:grpSp>
      <p:sp>
        <p:nvSpPr>
          <p:cNvPr id="17" name="Line 17">
            <a:extLst>
              <a:ext uri="{FF2B5EF4-FFF2-40B4-BE49-F238E27FC236}">
                <a16:creationId xmlns:a16="http://schemas.microsoft.com/office/drawing/2014/main" id="{391381F6-B5E1-B246-A60B-AFD97A02B8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2705" y="2752725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978613D5-D4CA-9F4B-B74D-7083CF3E32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2868" y="2655888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514362EC-E03B-DC40-A5A5-8089A87F2498}"/>
              </a:ext>
            </a:extLst>
          </p:cNvPr>
          <p:cNvGrpSpPr>
            <a:grpSpLocks/>
          </p:cNvGrpSpPr>
          <p:nvPr/>
        </p:nvGrpSpPr>
        <p:grpSpPr bwMode="auto">
          <a:xfrm>
            <a:off x="3286662" y="2225675"/>
            <a:ext cx="2192337" cy="400050"/>
            <a:chOff x="2458" y="1403"/>
            <a:chExt cx="1381" cy="252"/>
          </a:xfrm>
        </p:grpSpPr>
        <p:sp>
          <p:nvSpPr>
            <p:cNvPr id="20" name="Text Box 26">
              <a:extLst>
                <a:ext uri="{FF2B5EF4-FFF2-40B4-BE49-F238E27FC236}">
                  <a16:creationId xmlns:a16="http://schemas.microsoft.com/office/drawing/2014/main" id="{D6100A8B-696B-C54D-9145-3836D3774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8" y="1403"/>
              <a:ext cx="138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dirty="0" err="1">
                  <a:latin typeface="Arial" charset="0"/>
                </a:rPr>
                <a:t>cwnd</a:t>
              </a:r>
              <a:r>
                <a:rPr lang="en-US" sz="2000" dirty="0">
                  <a:latin typeface="Arial" charset="0"/>
                </a:rPr>
                <a:t> &gt;= </a:t>
              </a:r>
              <a:r>
                <a:rPr lang="en-US" sz="2000" dirty="0" err="1">
                  <a:latin typeface="Arial" charset="0"/>
                </a:rPr>
                <a:t>ssthresh</a:t>
              </a:r>
              <a:endParaRPr lang="en-US" sz="2000" dirty="0">
                <a:latin typeface="Arial" charset="0"/>
              </a:endParaRPr>
            </a:p>
          </p:txBody>
        </p:sp>
        <p:sp>
          <p:nvSpPr>
            <p:cNvPr id="21" name="Line 27">
              <a:extLst>
                <a:ext uri="{FF2B5EF4-FFF2-40B4-BE49-F238E27FC236}">
                  <a16:creationId xmlns:a16="http://schemas.microsoft.com/office/drawing/2014/main" id="{1A1CF6A6-65F5-554B-8884-122772F0B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4" y="1557"/>
              <a:ext cx="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Freeform 68">
            <a:extLst>
              <a:ext uri="{FF2B5EF4-FFF2-40B4-BE49-F238E27FC236}">
                <a16:creationId xmlns:a16="http://schemas.microsoft.com/office/drawing/2014/main" id="{98C73A05-951F-834B-BBAB-F267F143C117}"/>
              </a:ext>
            </a:extLst>
          </p:cNvPr>
          <p:cNvSpPr>
            <a:spLocks/>
          </p:cNvSpPr>
          <p:nvPr/>
        </p:nvSpPr>
        <p:spPr bwMode="auto">
          <a:xfrm>
            <a:off x="2784218" y="3406775"/>
            <a:ext cx="1111250" cy="1668463"/>
          </a:xfrm>
          <a:custGeom>
            <a:avLst/>
            <a:gdLst>
              <a:gd name="T0" fmla="*/ 700 w 700"/>
              <a:gd name="T1" fmla="*/ 1051 h 1051"/>
              <a:gd name="T2" fmla="*/ 0 w 700"/>
              <a:gd name="T3" fmla="*/ 1051 h 1051"/>
              <a:gd name="T4" fmla="*/ 0 w 700"/>
              <a:gd name="T5" fmla="*/ 0 h 1051"/>
              <a:gd name="T6" fmla="*/ 0 60000 65536"/>
              <a:gd name="T7" fmla="*/ 0 60000 65536"/>
              <a:gd name="T8" fmla="*/ 0 60000 65536"/>
              <a:gd name="T9" fmla="*/ 0 w 700"/>
              <a:gd name="T10" fmla="*/ 0 h 1051"/>
              <a:gd name="T11" fmla="*/ 700 w 700"/>
              <a:gd name="T12" fmla="*/ 1051 h 10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00" h="1051">
                <a:moveTo>
                  <a:pt x="700" y="1051"/>
                </a:moveTo>
                <a:lnTo>
                  <a:pt x="0" y="1051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9">
            <a:extLst>
              <a:ext uri="{FF2B5EF4-FFF2-40B4-BE49-F238E27FC236}">
                <a16:creationId xmlns:a16="http://schemas.microsoft.com/office/drawing/2014/main" id="{3D4FA709-BF27-5048-8F0D-1574948DEA8D}"/>
              </a:ext>
            </a:extLst>
          </p:cNvPr>
          <p:cNvSpPr>
            <a:spLocks/>
          </p:cNvSpPr>
          <p:nvPr/>
        </p:nvSpPr>
        <p:spPr bwMode="auto">
          <a:xfrm flipH="1">
            <a:off x="5292468" y="3371850"/>
            <a:ext cx="1174750" cy="1819275"/>
          </a:xfrm>
          <a:custGeom>
            <a:avLst/>
            <a:gdLst>
              <a:gd name="T0" fmla="*/ 0 w 740"/>
              <a:gd name="T1" fmla="*/ 0 h 1146"/>
              <a:gd name="T2" fmla="*/ 0 w 740"/>
              <a:gd name="T3" fmla="*/ 1146 h 1146"/>
              <a:gd name="T4" fmla="*/ 740 w 740"/>
              <a:gd name="T5" fmla="*/ 1146 h 1146"/>
              <a:gd name="T6" fmla="*/ 0 60000 65536"/>
              <a:gd name="T7" fmla="*/ 0 60000 65536"/>
              <a:gd name="T8" fmla="*/ 0 60000 65536"/>
              <a:gd name="T9" fmla="*/ 0 w 740"/>
              <a:gd name="T10" fmla="*/ 0 h 1146"/>
              <a:gd name="T11" fmla="*/ 740 w 740"/>
              <a:gd name="T12" fmla="*/ 1146 h 11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0" h="1146">
                <a:moveTo>
                  <a:pt x="0" y="0"/>
                </a:moveTo>
                <a:lnTo>
                  <a:pt x="0" y="1146"/>
                </a:lnTo>
                <a:lnTo>
                  <a:pt x="740" y="114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0">
            <a:extLst>
              <a:ext uri="{FF2B5EF4-FFF2-40B4-BE49-F238E27FC236}">
                <a16:creationId xmlns:a16="http://schemas.microsoft.com/office/drawing/2014/main" id="{3C522C35-590A-1D42-BD1F-BEC681E95266}"/>
              </a:ext>
            </a:extLst>
          </p:cNvPr>
          <p:cNvSpPr>
            <a:spLocks/>
          </p:cNvSpPr>
          <p:nvPr/>
        </p:nvSpPr>
        <p:spPr bwMode="auto">
          <a:xfrm flipH="1">
            <a:off x="5222618" y="3397250"/>
            <a:ext cx="1111250" cy="1668463"/>
          </a:xfrm>
          <a:custGeom>
            <a:avLst/>
            <a:gdLst>
              <a:gd name="T0" fmla="*/ 700 w 700"/>
              <a:gd name="T1" fmla="*/ 1051 h 1051"/>
              <a:gd name="T2" fmla="*/ 0 w 700"/>
              <a:gd name="T3" fmla="*/ 1051 h 1051"/>
              <a:gd name="T4" fmla="*/ 0 w 700"/>
              <a:gd name="T5" fmla="*/ 0 h 1051"/>
              <a:gd name="T6" fmla="*/ 0 60000 65536"/>
              <a:gd name="T7" fmla="*/ 0 60000 65536"/>
              <a:gd name="T8" fmla="*/ 0 60000 65536"/>
              <a:gd name="T9" fmla="*/ 0 w 700"/>
              <a:gd name="T10" fmla="*/ 0 h 1051"/>
              <a:gd name="T11" fmla="*/ 700 w 700"/>
              <a:gd name="T12" fmla="*/ 1051 h 10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00" h="1051">
                <a:moveTo>
                  <a:pt x="700" y="1051"/>
                </a:moveTo>
                <a:lnTo>
                  <a:pt x="0" y="1051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76">
            <a:extLst>
              <a:ext uri="{FF2B5EF4-FFF2-40B4-BE49-F238E27FC236}">
                <a16:creationId xmlns:a16="http://schemas.microsoft.com/office/drawing/2014/main" id="{634BE210-1F52-9A4B-A4C0-5EAFFEB90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905" y="2617788"/>
            <a:ext cx="11938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" name="Group 86">
            <a:extLst>
              <a:ext uri="{FF2B5EF4-FFF2-40B4-BE49-F238E27FC236}">
                <a16:creationId xmlns:a16="http://schemas.microsoft.com/office/drawing/2014/main" id="{E5096B31-373B-1141-919F-D8AA68FA937D}"/>
              </a:ext>
            </a:extLst>
          </p:cNvPr>
          <p:cNvGrpSpPr>
            <a:grpSpLocks/>
          </p:cNvGrpSpPr>
          <p:nvPr/>
        </p:nvGrpSpPr>
        <p:grpSpPr bwMode="auto">
          <a:xfrm>
            <a:off x="3747832" y="2786062"/>
            <a:ext cx="1463676" cy="615949"/>
            <a:chOff x="4642" y="489"/>
            <a:chExt cx="922" cy="388"/>
          </a:xfrm>
        </p:grpSpPr>
        <p:pic>
          <p:nvPicPr>
            <p:cNvPr id="27" name="Picture 82" descr="j0234131">
              <a:extLst>
                <a:ext uri="{FF2B5EF4-FFF2-40B4-BE49-F238E27FC236}">
                  <a16:creationId xmlns:a16="http://schemas.microsoft.com/office/drawing/2014/main" id="{D9CF0905-A7A1-A042-9F51-1847EF606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42" y="489"/>
              <a:ext cx="319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 Box 84">
              <a:extLst>
                <a:ext uri="{FF2B5EF4-FFF2-40B4-BE49-F238E27FC236}">
                  <a16:creationId xmlns:a16="http://schemas.microsoft.com/office/drawing/2014/main" id="{5BB1509B-D631-9D4C-8A89-4A006CC3C4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528"/>
              <a:ext cx="64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loss:</a:t>
              </a:r>
            </a:p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timeout</a:t>
              </a:r>
            </a:p>
          </p:txBody>
        </p:sp>
      </p:grpSp>
      <p:grpSp>
        <p:nvGrpSpPr>
          <p:cNvPr id="30" name="Group 87">
            <a:extLst>
              <a:ext uri="{FF2B5EF4-FFF2-40B4-BE49-F238E27FC236}">
                <a16:creationId xmlns:a16="http://schemas.microsoft.com/office/drawing/2014/main" id="{2F50A933-A5F2-1043-A846-92E5D990EB0E}"/>
              </a:ext>
            </a:extLst>
          </p:cNvPr>
          <p:cNvGrpSpPr>
            <a:grpSpLocks/>
          </p:cNvGrpSpPr>
          <p:nvPr/>
        </p:nvGrpSpPr>
        <p:grpSpPr bwMode="auto">
          <a:xfrm>
            <a:off x="2785805" y="4329113"/>
            <a:ext cx="1446213" cy="666751"/>
            <a:chOff x="4642" y="408"/>
            <a:chExt cx="911" cy="420"/>
          </a:xfrm>
        </p:grpSpPr>
        <p:pic>
          <p:nvPicPr>
            <p:cNvPr id="31" name="Picture 88" descr="j0234131">
              <a:extLst>
                <a:ext uri="{FF2B5EF4-FFF2-40B4-BE49-F238E27FC236}">
                  <a16:creationId xmlns:a16="http://schemas.microsoft.com/office/drawing/2014/main" id="{FB5D8981-C37A-7340-8D90-AA88C0DC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42" y="489"/>
              <a:ext cx="319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 Box 89">
              <a:extLst>
                <a:ext uri="{FF2B5EF4-FFF2-40B4-BE49-F238E27FC236}">
                  <a16:creationId xmlns:a16="http://schemas.microsoft.com/office/drawing/2014/main" id="{920B90F1-043B-ED4F-886E-F63E280B5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8" y="408"/>
              <a:ext cx="64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loss:</a:t>
              </a:r>
            </a:p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timeout</a:t>
              </a:r>
            </a:p>
          </p:txBody>
        </p:sp>
      </p:grpSp>
      <p:sp>
        <p:nvSpPr>
          <p:cNvPr id="33" name="Text Box 91">
            <a:extLst>
              <a:ext uri="{FF2B5EF4-FFF2-40B4-BE49-F238E27FC236}">
                <a16:creationId xmlns:a16="http://schemas.microsoft.com/office/drawing/2014/main" id="{626D51CB-F9BB-2A4D-A616-EC1DF7FCA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514" y="4621389"/>
            <a:ext cx="12413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dirty="0">
                <a:latin typeface="Arial" charset="0"/>
              </a:rPr>
              <a:t>new ACK</a:t>
            </a:r>
          </a:p>
        </p:txBody>
      </p:sp>
      <p:sp>
        <p:nvSpPr>
          <p:cNvPr id="35" name="Text Box 95">
            <a:extLst>
              <a:ext uri="{FF2B5EF4-FFF2-40B4-BE49-F238E27FC236}">
                <a16:creationId xmlns:a16="http://schemas.microsoft.com/office/drawing/2014/main" id="{FA6B065F-9952-FC48-BE6F-9CC4CF008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080" y="4510088"/>
            <a:ext cx="1284326" cy="55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loss:</a:t>
            </a:r>
          </a:p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3dupACK</a:t>
            </a:r>
          </a:p>
        </p:txBody>
      </p:sp>
      <p:sp>
        <p:nvSpPr>
          <p:cNvPr id="36" name="Freeform 96">
            <a:extLst>
              <a:ext uri="{FF2B5EF4-FFF2-40B4-BE49-F238E27FC236}">
                <a16:creationId xmlns:a16="http://schemas.microsoft.com/office/drawing/2014/main" id="{7D174135-1AAD-FD44-8C45-870447996691}"/>
              </a:ext>
            </a:extLst>
          </p:cNvPr>
          <p:cNvSpPr>
            <a:spLocks/>
          </p:cNvSpPr>
          <p:nvPr/>
        </p:nvSpPr>
        <p:spPr bwMode="auto">
          <a:xfrm>
            <a:off x="2674680" y="3379788"/>
            <a:ext cx="1174750" cy="1819275"/>
          </a:xfrm>
          <a:custGeom>
            <a:avLst/>
            <a:gdLst>
              <a:gd name="T0" fmla="*/ 0 w 740"/>
              <a:gd name="T1" fmla="*/ 0 h 1146"/>
              <a:gd name="T2" fmla="*/ 0 w 740"/>
              <a:gd name="T3" fmla="*/ 1146 h 1146"/>
              <a:gd name="T4" fmla="*/ 740 w 740"/>
              <a:gd name="T5" fmla="*/ 1146 h 1146"/>
              <a:gd name="T6" fmla="*/ 0 60000 65536"/>
              <a:gd name="T7" fmla="*/ 0 60000 65536"/>
              <a:gd name="T8" fmla="*/ 0 60000 65536"/>
              <a:gd name="T9" fmla="*/ 0 w 740"/>
              <a:gd name="T10" fmla="*/ 0 h 1146"/>
              <a:gd name="T11" fmla="*/ 740 w 740"/>
              <a:gd name="T12" fmla="*/ 1146 h 11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0" h="1146">
                <a:moveTo>
                  <a:pt x="0" y="0"/>
                </a:moveTo>
                <a:lnTo>
                  <a:pt x="0" y="1146"/>
                </a:lnTo>
                <a:lnTo>
                  <a:pt x="740" y="114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Box 97">
            <a:extLst>
              <a:ext uri="{FF2B5EF4-FFF2-40B4-BE49-F238E27FC236}">
                <a16:creationId xmlns:a16="http://schemas.microsoft.com/office/drawing/2014/main" id="{7EF585FB-C6D0-7743-AB95-D4336FEDA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1655" y="5280025"/>
            <a:ext cx="1284326" cy="55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loss:</a:t>
            </a:r>
          </a:p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3dupACK</a:t>
            </a:r>
          </a:p>
        </p:txBody>
      </p:sp>
      <p:sp>
        <p:nvSpPr>
          <p:cNvPr id="38" name="Freeform 98">
            <a:extLst>
              <a:ext uri="{FF2B5EF4-FFF2-40B4-BE49-F238E27FC236}">
                <a16:creationId xmlns:a16="http://schemas.microsoft.com/office/drawing/2014/main" id="{F16162A8-1991-D540-AC0F-2BD249A309A1}"/>
              </a:ext>
            </a:extLst>
          </p:cNvPr>
          <p:cNvSpPr>
            <a:spLocks/>
          </p:cNvSpPr>
          <p:nvPr/>
        </p:nvSpPr>
        <p:spPr bwMode="auto">
          <a:xfrm rot="-8222029">
            <a:off x="1852355" y="3021013"/>
            <a:ext cx="496888" cy="319087"/>
          </a:xfrm>
          <a:custGeom>
            <a:avLst/>
            <a:gdLst>
              <a:gd name="T0" fmla="*/ 25 w 313"/>
              <a:gd name="T1" fmla="*/ 169 h 201"/>
              <a:gd name="T2" fmla="*/ 153 w 313"/>
              <a:gd name="T3" fmla="*/ 7 h 201"/>
              <a:gd name="T4" fmla="*/ 258 w 313"/>
              <a:gd name="T5" fmla="*/ 201 h 201"/>
              <a:gd name="T6" fmla="*/ 0 60000 65536"/>
              <a:gd name="T7" fmla="*/ 0 60000 65536"/>
              <a:gd name="T8" fmla="*/ 0 60000 65536"/>
              <a:gd name="T9" fmla="*/ 0 w 313"/>
              <a:gd name="T10" fmla="*/ 0 h 201"/>
              <a:gd name="T11" fmla="*/ 313 w 313"/>
              <a:gd name="T12" fmla="*/ 201 h 2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3" h="201">
                <a:moveTo>
                  <a:pt x="25" y="169"/>
                </a:moveTo>
                <a:cubicBezTo>
                  <a:pt x="0" y="108"/>
                  <a:pt x="5" y="0"/>
                  <a:pt x="153" y="7"/>
                </a:cubicBezTo>
                <a:cubicBezTo>
                  <a:pt x="302" y="12"/>
                  <a:pt x="313" y="87"/>
                  <a:pt x="258" y="20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99">
            <a:extLst>
              <a:ext uri="{FF2B5EF4-FFF2-40B4-BE49-F238E27FC236}">
                <a16:creationId xmlns:a16="http://schemas.microsoft.com/office/drawing/2014/main" id="{2E7C75FC-10CF-C443-B202-DA1097A9C59E}"/>
              </a:ext>
            </a:extLst>
          </p:cNvPr>
          <p:cNvGrpSpPr>
            <a:grpSpLocks/>
          </p:cNvGrpSpPr>
          <p:nvPr/>
        </p:nvGrpSpPr>
        <p:grpSpPr bwMode="auto">
          <a:xfrm>
            <a:off x="955416" y="3173412"/>
            <a:ext cx="1463674" cy="615949"/>
            <a:chOff x="4642" y="489"/>
            <a:chExt cx="922" cy="388"/>
          </a:xfrm>
        </p:grpSpPr>
        <p:pic>
          <p:nvPicPr>
            <p:cNvPr id="40" name="Picture 100" descr="j0234131">
              <a:extLst>
                <a:ext uri="{FF2B5EF4-FFF2-40B4-BE49-F238E27FC236}">
                  <a16:creationId xmlns:a16="http://schemas.microsoft.com/office/drawing/2014/main" id="{7E0DB314-D7AF-8544-9BA9-BA13D107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42" y="489"/>
              <a:ext cx="319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 Box 101">
              <a:extLst>
                <a:ext uri="{FF2B5EF4-FFF2-40B4-BE49-F238E27FC236}">
                  <a16:creationId xmlns:a16="http://schemas.microsoft.com/office/drawing/2014/main" id="{70082389-9FCE-AD4A-8F30-4F22CC36F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528"/>
              <a:ext cx="64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loss:</a:t>
              </a:r>
            </a:p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timeout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9AD8235-0858-3542-833C-69647034677F}"/>
              </a:ext>
            </a:extLst>
          </p:cNvPr>
          <p:cNvSpPr txBox="1"/>
          <p:nvPr/>
        </p:nvSpPr>
        <p:spPr>
          <a:xfrm>
            <a:off x="222736" y="1421751"/>
            <a:ext cx="2604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cwnd</a:t>
            </a:r>
            <a:r>
              <a:rPr lang="en-US" sz="2000" dirty="0"/>
              <a:t> &lt; </a:t>
            </a:r>
            <a:r>
              <a:rPr lang="en-US" sz="2000" dirty="0" err="1"/>
              <a:t>ssthresh</a:t>
            </a:r>
            <a:r>
              <a:rPr lang="en-US" sz="2000" dirty="0"/>
              <a:t>, </a:t>
            </a:r>
            <a:r>
              <a:rPr lang="en-US" sz="2000" b="1" dirty="0"/>
              <a:t>growing exponentially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4D6A34-C5AD-0D4C-AD85-B2B874B3CFC3}"/>
              </a:ext>
            </a:extLst>
          </p:cNvPr>
          <p:cNvSpPr txBox="1"/>
          <p:nvPr/>
        </p:nvSpPr>
        <p:spPr>
          <a:xfrm>
            <a:off x="5990865" y="1454218"/>
            <a:ext cx="2102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cwnd</a:t>
            </a:r>
            <a:r>
              <a:rPr lang="en-US" sz="2000" dirty="0"/>
              <a:t> &gt;= </a:t>
            </a:r>
            <a:r>
              <a:rPr lang="en-US" sz="2000" dirty="0" err="1"/>
              <a:t>ssthresh</a:t>
            </a:r>
            <a:r>
              <a:rPr lang="en-US" sz="2000" dirty="0"/>
              <a:t>, </a:t>
            </a:r>
            <a:r>
              <a:rPr lang="en-US" sz="2000" b="1" dirty="0"/>
              <a:t>growing linearly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C2DDB-431C-5D47-B0B5-042306BF82CA}"/>
              </a:ext>
            </a:extLst>
          </p:cNvPr>
          <p:cNvSpPr txBox="1"/>
          <p:nvPr/>
        </p:nvSpPr>
        <p:spPr>
          <a:xfrm>
            <a:off x="8007784" y="2115881"/>
            <a:ext cx="3685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Timeout</a:t>
            </a:r>
            <a:r>
              <a:rPr lang="en-US" dirty="0"/>
              <a:t> -&gt; serious loss: go back to </a:t>
            </a:r>
            <a:r>
              <a:rPr lang="en-US" b="1" dirty="0"/>
              <a:t>slow start </a:t>
            </a:r>
            <a:r>
              <a:rPr lang="en-US" dirty="0"/>
              <a:t>to re-do bandwidth estimation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ssthresh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cwnd</a:t>
            </a:r>
            <a:r>
              <a:rPr lang="en-US" dirty="0"/>
              <a:t> = 1 MSS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3dupACK</a:t>
            </a:r>
            <a:r>
              <a:rPr lang="en-US" dirty="0"/>
              <a:t> -&gt; isolated loss, try to fine-tune estimate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ssthresh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cwnd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 + 3 MSS</a:t>
            </a:r>
          </a:p>
        </p:txBody>
      </p:sp>
    </p:spTree>
    <p:extLst>
      <p:ext uri="{BB962C8B-B14F-4D97-AF65-F5344CB8AC3E}">
        <p14:creationId xmlns:p14="http://schemas.microsoft.com/office/powerpoint/2010/main" val="3920995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D4DD-3BEE-854D-8D9F-4381CC5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Congestion Control: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D72D5-8B9B-6B4B-985D-15D80480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2660B-7E60-3B43-A6B5-950498D1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2ADA1-A04D-AA49-992B-8D5A1771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1EDDB4BD-D47F-5C4D-B7C8-BD6B3215DAC3}"/>
              </a:ext>
            </a:extLst>
          </p:cNvPr>
          <p:cNvGrpSpPr>
            <a:grpSpLocks/>
          </p:cNvGrpSpPr>
          <p:nvPr/>
        </p:nvGrpSpPr>
        <p:grpSpPr bwMode="auto">
          <a:xfrm>
            <a:off x="2050793" y="2095500"/>
            <a:ext cx="1270000" cy="1196975"/>
            <a:chOff x="996" y="1773"/>
            <a:chExt cx="800" cy="754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7310AC9C-C14C-8D42-945E-81A9810AA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1773"/>
              <a:ext cx="800" cy="7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A4C9ED14-64C3-664E-A98C-3C9673D7F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9" y="1946"/>
              <a:ext cx="44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slow </a:t>
              </a:r>
            </a:p>
            <a:p>
              <a:pPr eaLnBrk="1" hangingPunct="1"/>
              <a:r>
                <a:rPr lang="en-US" sz="1800">
                  <a:latin typeface="Arial" charset="0"/>
                </a:rPr>
                <a:t>start</a:t>
              </a: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0E6B7712-E685-5E4F-A58D-53BA9C66E6C9}"/>
              </a:ext>
            </a:extLst>
          </p:cNvPr>
          <p:cNvGrpSpPr>
            <a:grpSpLocks/>
          </p:cNvGrpSpPr>
          <p:nvPr/>
        </p:nvGrpSpPr>
        <p:grpSpPr bwMode="auto">
          <a:xfrm>
            <a:off x="5659180" y="2111375"/>
            <a:ext cx="1296988" cy="1196975"/>
            <a:chOff x="2293" y="2021"/>
            <a:chExt cx="817" cy="754"/>
          </a:xfrm>
        </p:grpSpPr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0727DEC8-1C9D-FC44-9C82-6B778E357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" y="2021"/>
              <a:ext cx="800" cy="7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050B83BA-FCB7-714D-BAFA-BFBF40601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8" y="2191"/>
              <a:ext cx="812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congestion</a:t>
              </a:r>
            </a:p>
            <a:p>
              <a:pPr eaLnBrk="1" hangingPunct="1"/>
              <a:r>
                <a:rPr lang="en-US" sz="1800">
                  <a:latin typeface="Arial" charset="0"/>
                </a:rPr>
                <a:t>avoidance </a:t>
              </a:r>
            </a:p>
            <a:p>
              <a:pPr eaLnBrk="1" hangingPunct="1"/>
              <a:endParaRPr lang="en-US" sz="1800">
                <a:latin typeface="Arial" charset="0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DD959C3E-CA58-C042-8880-892BDAE4C265}"/>
              </a:ext>
            </a:extLst>
          </p:cNvPr>
          <p:cNvGrpSpPr>
            <a:grpSpLocks/>
          </p:cNvGrpSpPr>
          <p:nvPr/>
        </p:nvGrpSpPr>
        <p:grpSpPr bwMode="auto">
          <a:xfrm>
            <a:off x="3970080" y="4699000"/>
            <a:ext cx="1270000" cy="1196975"/>
            <a:chOff x="2454" y="3045"/>
            <a:chExt cx="800" cy="754"/>
          </a:xfrm>
        </p:grpSpPr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5D7FE7CB-A524-BA45-9B5D-B880F5D5C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" y="3045"/>
              <a:ext cx="800" cy="7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39A130DC-9FBE-B044-BDC5-E85D68706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3212"/>
              <a:ext cx="1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 </a:t>
              </a:r>
            </a:p>
            <a:p>
              <a:pPr eaLnBrk="1" hangingPunct="1"/>
              <a:endParaRPr lang="en-US" sz="1800">
                <a:latin typeface="Arial" charset="0"/>
              </a:endParaRP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C92004B9-4099-3B4D-BE6E-D7635AF0B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3204"/>
              <a:ext cx="708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fast</a:t>
              </a:r>
            </a:p>
            <a:p>
              <a:pPr eaLnBrk="1" hangingPunct="1"/>
              <a:r>
                <a:rPr lang="en-US" sz="1800">
                  <a:latin typeface="Arial" charset="0"/>
                </a:rPr>
                <a:t>recovery </a:t>
              </a:r>
            </a:p>
            <a:p>
              <a:pPr eaLnBrk="1" hangingPunct="1"/>
              <a:endParaRPr lang="en-US" sz="1800">
                <a:latin typeface="Arial" charset="0"/>
              </a:endParaRPr>
            </a:p>
          </p:txBody>
        </p:sp>
      </p:grpSp>
      <p:sp>
        <p:nvSpPr>
          <p:cNvPr id="17" name="Line 17">
            <a:extLst>
              <a:ext uri="{FF2B5EF4-FFF2-40B4-BE49-F238E27FC236}">
                <a16:creationId xmlns:a16="http://schemas.microsoft.com/office/drawing/2014/main" id="{391381F6-B5E1-B246-A60B-AFD97A02B8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2705" y="2752725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978613D5-D4CA-9F4B-B74D-7083CF3E32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2868" y="2655888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514362EC-E03B-DC40-A5A5-8089A87F2498}"/>
              </a:ext>
            </a:extLst>
          </p:cNvPr>
          <p:cNvGrpSpPr>
            <a:grpSpLocks/>
          </p:cNvGrpSpPr>
          <p:nvPr/>
        </p:nvGrpSpPr>
        <p:grpSpPr bwMode="auto">
          <a:xfrm>
            <a:off x="3286662" y="2225675"/>
            <a:ext cx="2192337" cy="400050"/>
            <a:chOff x="2458" y="1403"/>
            <a:chExt cx="1381" cy="252"/>
          </a:xfrm>
        </p:grpSpPr>
        <p:sp>
          <p:nvSpPr>
            <p:cNvPr id="20" name="Text Box 26">
              <a:extLst>
                <a:ext uri="{FF2B5EF4-FFF2-40B4-BE49-F238E27FC236}">
                  <a16:creationId xmlns:a16="http://schemas.microsoft.com/office/drawing/2014/main" id="{D6100A8B-696B-C54D-9145-3836D3774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8" y="1403"/>
              <a:ext cx="138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dirty="0" err="1">
                  <a:latin typeface="Arial" charset="0"/>
                </a:rPr>
                <a:t>cwnd</a:t>
              </a:r>
              <a:r>
                <a:rPr lang="en-US" sz="2000" dirty="0">
                  <a:latin typeface="Arial" charset="0"/>
                </a:rPr>
                <a:t> &gt;= </a:t>
              </a:r>
              <a:r>
                <a:rPr lang="en-US" sz="2000" dirty="0" err="1">
                  <a:latin typeface="Arial" charset="0"/>
                </a:rPr>
                <a:t>ssthresh</a:t>
              </a:r>
              <a:endParaRPr lang="en-US" sz="2000" dirty="0">
                <a:latin typeface="Arial" charset="0"/>
              </a:endParaRPr>
            </a:p>
          </p:txBody>
        </p:sp>
        <p:sp>
          <p:nvSpPr>
            <p:cNvPr id="21" name="Line 27">
              <a:extLst>
                <a:ext uri="{FF2B5EF4-FFF2-40B4-BE49-F238E27FC236}">
                  <a16:creationId xmlns:a16="http://schemas.microsoft.com/office/drawing/2014/main" id="{1A1CF6A6-65F5-554B-8884-122772F0B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4" y="1557"/>
              <a:ext cx="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Freeform 68">
            <a:extLst>
              <a:ext uri="{FF2B5EF4-FFF2-40B4-BE49-F238E27FC236}">
                <a16:creationId xmlns:a16="http://schemas.microsoft.com/office/drawing/2014/main" id="{98C73A05-951F-834B-BBAB-F267F143C117}"/>
              </a:ext>
            </a:extLst>
          </p:cNvPr>
          <p:cNvSpPr>
            <a:spLocks/>
          </p:cNvSpPr>
          <p:nvPr/>
        </p:nvSpPr>
        <p:spPr bwMode="auto">
          <a:xfrm>
            <a:off x="2784218" y="3406775"/>
            <a:ext cx="1111250" cy="1668463"/>
          </a:xfrm>
          <a:custGeom>
            <a:avLst/>
            <a:gdLst>
              <a:gd name="T0" fmla="*/ 700 w 700"/>
              <a:gd name="T1" fmla="*/ 1051 h 1051"/>
              <a:gd name="T2" fmla="*/ 0 w 700"/>
              <a:gd name="T3" fmla="*/ 1051 h 1051"/>
              <a:gd name="T4" fmla="*/ 0 w 700"/>
              <a:gd name="T5" fmla="*/ 0 h 1051"/>
              <a:gd name="T6" fmla="*/ 0 60000 65536"/>
              <a:gd name="T7" fmla="*/ 0 60000 65536"/>
              <a:gd name="T8" fmla="*/ 0 60000 65536"/>
              <a:gd name="T9" fmla="*/ 0 w 700"/>
              <a:gd name="T10" fmla="*/ 0 h 1051"/>
              <a:gd name="T11" fmla="*/ 700 w 700"/>
              <a:gd name="T12" fmla="*/ 1051 h 10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00" h="1051">
                <a:moveTo>
                  <a:pt x="700" y="1051"/>
                </a:moveTo>
                <a:lnTo>
                  <a:pt x="0" y="1051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9">
            <a:extLst>
              <a:ext uri="{FF2B5EF4-FFF2-40B4-BE49-F238E27FC236}">
                <a16:creationId xmlns:a16="http://schemas.microsoft.com/office/drawing/2014/main" id="{3D4FA709-BF27-5048-8F0D-1574948DEA8D}"/>
              </a:ext>
            </a:extLst>
          </p:cNvPr>
          <p:cNvSpPr>
            <a:spLocks/>
          </p:cNvSpPr>
          <p:nvPr/>
        </p:nvSpPr>
        <p:spPr bwMode="auto">
          <a:xfrm flipH="1">
            <a:off x="5292468" y="3371850"/>
            <a:ext cx="1174750" cy="1819275"/>
          </a:xfrm>
          <a:custGeom>
            <a:avLst/>
            <a:gdLst>
              <a:gd name="T0" fmla="*/ 0 w 740"/>
              <a:gd name="T1" fmla="*/ 0 h 1146"/>
              <a:gd name="T2" fmla="*/ 0 w 740"/>
              <a:gd name="T3" fmla="*/ 1146 h 1146"/>
              <a:gd name="T4" fmla="*/ 740 w 740"/>
              <a:gd name="T5" fmla="*/ 1146 h 1146"/>
              <a:gd name="T6" fmla="*/ 0 60000 65536"/>
              <a:gd name="T7" fmla="*/ 0 60000 65536"/>
              <a:gd name="T8" fmla="*/ 0 60000 65536"/>
              <a:gd name="T9" fmla="*/ 0 w 740"/>
              <a:gd name="T10" fmla="*/ 0 h 1146"/>
              <a:gd name="T11" fmla="*/ 740 w 740"/>
              <a:gd name="T12" fmla="*/ 1146 h 11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0" h="1146">
                <a:moveTo>
                  <a:pt x="0" y="0"/>
                </a:moveTo>
                <a:lnTo>
                  <a:pt x="0" y="1146"/>
                </a:lnTo>
                <a:lnTo>
                  <a:pt x="740" y="114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0">
            <a:extLst>
              <a:ext uri="{FF2B5EF4-FFF2-40B4-BE49-F238E27FC236}">
                <a16:creationId xmlns:a16="http://schemas.microsoft.com/office/drawing/2014/main" id="{3C522C35-590A-1D42-BD1F-BEC681E95266}"/>
              </a:ext>
            </a:extLst>
          </p:cNvPr>
          <p:cNvSpPr>
            <a:spLocks/>
          </p:cNvSpPr>
          <p:nvPr/>
        </p:nvSpPr>
        <p:spPr bwMode="auto">
          <a:xfrm flipH="1">
            <a:off x="5222618" y="3397250"/>
            <a:ext cx="1111250" cy="1668463"/>
          </a:xfrm>
          <a:custGeom>
            <a:avLst/>
            <a:gdLst>
              <a:gd name="T0" fmla="*/ 700 w 700"/>
              <a:gd name="T1" fmla="*/ 1051 h 1051"/>
              <a:gd name="T2" fmla="*/ 0 w 700"/>
              <a:gd name="T3" fmla="*/ 1051 h 1051"/>
              <a:gd name="T4" fmla="*/ 0 w 700"/>
              <a:gd name="T5" fmla="*/ 0 h 1051"/>
              <a:gd name="T6" fmla="*/ 0 60000 65536"/>
              <a:gd name="T7" fmla="*/ 0 60000 65536"/>
              <a:gd name="T8" fmla="*/ 0 60000 65536"/>
              <a:gd name="T9" fmla="*/ 0 w 700"/>
              <a:gd name="T10" fmla="*/ 0 h 1051"/>
              <a:gd name="T11" fmla="*/ 700 w 700"/>
              <a:gd name="T12" fmla="*/ 1051 h 10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00" h="1051">
                <a:moveTo>
                  <a:pt x="700" y="1051"/>
                </a:moveTo>
                <a:lnTo>
                  <a:pt x="0" y="1051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76">
            <a:extLst>
              <a:ext uri="{FF2B5EF4-FFF2-40B4-BE49-F238E27FC236}">
                <a16:creationId xmlns:a16="http://schemas.microsoft.com/office/drawing/2014/main" id="{634BE210-1F52-9A4B-A4C0-5EAFFEB90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905" y="2617788"/>
            <a:ext cx="11938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" name="Group 86">
            <a:extLst>
              <a:ext uri="{FF2B5EF4-FFF2-40B4-BE49-F238E27FC236}">
                <a16:creationId xmlns:a16="http://schemas.microsoft.com/office/drawing/2014/main" id="{E5096B31-373B-1141-919F-D8AA68FA937D}"/>
              </a:ext>
            </a:extLst>
          </p:cNvPr>
          <p:cNvGrpSpPr>
            <a:grpSpLocks/>
          </p:cNvGrpSpPr>
          <p:nvPr/>
        </p:nvGrpSpPr>
        <p:grpSpPr bwMode="auto">
          <a:xfrm>
            <a:off x="3747832" y="2786062"/>
            <a:ext cx="1463676" cy="615949"/>
            <a:chOff x="4642" y="489"/>
            <a:chExt cx="922" cy="388"/>
          </a:xfrm>
        </p:grpSpPr>
        <p:pic>
          <p:nvPicPr>
            <p:cNvPr id="27" name="Picture 82" descr="j0234131">
              <a:extLst>
                <a:ext uri="{FF2B5EF4-FFF2-40B4-BE49-F238E27FC236}">
                  <a16:creationId xmlns:a16="http://schemas.microsoft.com/office/drawing/2014/main" id="{D9CF0905-A7A1-A042-9F51-1847EF606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42" y="489"/>
              <a:ext cx="319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 Box 84">
              <a:extLst>
                <a:ext uri="{FF2B5EF4-FFF2-40B4-BE49-F238E27FC236}">
                  <a16:creationId xmlns:a16="http://schemas.microsoft.com/office/drawing/2014/main" id="{5BB1509B-D631-9D4C-8A89-4A006CC3C4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528"/>
              <a:ext cx="64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loss:</a:t>
              </a:r>
            </a:p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timeout</a:t>
              </a:r>
            </a:p>
          </p:txBody>
        </p:sp>
      </p:grpSp>
      <p:grpSp>
        <p:nvGrpSpPr>
          <p:cNvPr id="30" name="Group 87">
            <a:extLst>
              <a:ext uri="{FF2B5EF4-FFF2-40B4-BE49-F238E27FC236}">
                <a16:creationId xmlns:a16="http://schemas.microsoft.com/office/drawing/2014/main" id="{2F50A933-A5F2-1043-A846-92E5D990EB0E}"/>
              </a:ext>
            </a:extLst>
          </p:cNvPr>
          <p:cNvGrpSpPr>
            <a:grpSpLocks/>
          </p:cNvGrpSpPr>
          <p:nvPr/>
        </p:nvGrpSpPr>
        <p:grpSpPr bwMode="auto">
          <a:xfrm>
            <a:off x="2785805" y="4329113"/>
            <a:ext cx="1446213" cy="666751"/>
            <a:chOff x="4642" y="408"/>
            <a:chExt cx="911" cy="420"/>
          </a:xfrm>
        </p:grpSpPr>
        <p:pic>
          <p:nvPicPr>
            <p:cNvPr id="31" name="Picture 88" descr="j0234131">
              <a:extLst>
                <a:ext uri="{FF2B5EF4-FFF2-40B4-BE49-F238E27FC236}">
                  <a16:creationId xmlns:a16="http://schemas.microsoft.com/office/drawing/2014/main" id="{FB5D8981-C37A-7340-8D90-AA88C0DC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42" y="489"/>
              <a:ext cx="319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 Box 89">
              <a:extLst>
                <a:ext uri="{FF2B5EF4-FFF2-40B4-BE49-F238E27FC236}">
                  <a16:creationId xmlns:a16="http://schemas.microsoft.com/office/drawing/2014/main" id="{920B90F1-043B-ED4F-886E-F63E280B5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8" y="408"/>
              <a:ext cx="64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loss:</a:t>
              </a:r>
            </a:p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timeout</a:t>
              </a:r>
            </a:p>
          </p:txBody>
        </p:sp>
      </p:grpSp>
      <p:sp>
        <p:nvSpPr>
          <p:cNvPr id="33" name="Text Box 91">
            <a:extLst>
              <a:ext uri="{FF2B5EF4-FFF2-40B4-BE49-F238E27FC236}">
                <a16:creationId xmlns:a16="http://schemas.microsoft.com/office/drawing/2014/main" id="{626D51CB-F9BB-2A4D-A616-EC1DF7FCA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514" y="4621389"/>
            <a:ext cx="12413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dirty="0">
                <a:latin typeface="Arial" charset="0"/>
              </a:rPr>
              <a:t>new ACK</a:t>
            </a:r>
          </a:p>
        </p:txBody>
      </p:sp>
      <p:sp>
        <p:nvSpPr>
          <p:cNvPr id="35" name="Text Box 95">
            <a:extLst>
              <a:ext uri="{FF2B5EF4-FFF2-40B4-BE49-F238E27FC236}">
                <a16:creationId xmlns:a16="http://schemas.microsoft.com/office/drawing/2014/main" id="{FA6B065F-9952-FC48-BE6F-9CC4CF008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080" y="4510088"/>
            <a:ext cx="1284326" cy="55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loss:</a:t>
            </a:r>
          </a:p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3dupACK</a:t>
            </a:r>
          </a:p>
        </p:txBody>
      </p:sp>
      <p:sp>
        <p:nvSpPr>
          <p:cNvPr id="36" name="Freeform 96">
            <a:extLst>
              <a:ext uri="{FF2B5EF4-FFF2-40B4-BE49-F238E27FC236}">
                <a16:creationId xmlns:a16="http://schemas.microsoft.com/office/drawing/2014/main" id="{7D174135-1AAD-FD44-8C45-870447996691}"/>
              </a:ext>
            </a:extLst>
          </p:cNvPr>
          <p:cNvSpPr>
            <a:spLocks/>
          </p:cNvSpPr>
          <p:nvPr/>
        </p:nvSpPr>
        <p:spPr bwMode="auto">
          <a:xfrm>
            <a:off x="2674680" y="3379788"/>
            <a:ext cx="1174750" cy="1819275"/>
          </a:xfrm>
          <a:custGeom>
            <a:avLst/>
            <a:gdLst>
              <a:gd name="T0" fmla="*/ 0 w 740"/>
              <a:gd name="T1" fmla="*/ 0 h 1146"/>
              <a:gd name="T2" fmla="*/ 0 w 740"/>
              <a:gd name="T3" fmla="*/ 1146 h 1146"/>
              <a:gd name="T4" fmla="*/ 740 w 740"/>
              <a:gd name="T5" fmla="*/ 1146 h 1146"/>
              <a:gd name="T6" fmla="*/ 0 60000 65536"/>
              <a:gd name="T7" fmla="*/ 0 60000 65536"/>
              <a:gd name="T8" fmla="*/ 0 60000 65536"/>
              <a:gd name="T9" fmla="*/ 0 w 740"/>
              <a:gd name="T10" fmla="*/ 0 h 1146"/>
              <a:gd name="T11" fmla="*/ 740 w 740"/>
              <a:gd name="T12" fmla="*/ 1146 h 11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0" h="1146">
                <a:moveTo>
                  <a:pt x="0" y="0"/>
                </a:moveTo>
                <a:lnTo>
                  <a:pt x="0" y="1146"/>
                </a:lnTo>
                <a:lnTo>
                  <a:pt x="740" y="114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Box 97">
            <a:extLst>
              <a:ext uri="{FF2B5EF4-FFF2-40B4-BE49-F238E27FC236}">
                <a16:creationId xmlns:a16="http://schemas.microsoft.com/office/drawing/2014/main" id="{7EF585FB-C6D0-7743-AB95-D4336FEDA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1655" y="5280025"/>
            <a:ext cx="1284326" cy="55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loss:</a:t>
            </a:r>
          </a:p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3dupACK</a:t>
            </a:r>
          </a:p>
        </p:txBody>
      </p:sp>
      <p:sp>
        <p:nvSpPr>
          <p:cNvPr id="38" name="Freeform 98">
            <a:extLst>
              <a:ext uri="{FF2B5EF4-FFF2-40B4-BE49-F238E27FC236}">
                <a16:creationId xmlns:a16="http://schemas.microsoft.com/office/drawing/2014/main" id="{F16162A8-1991-D540-AC0F-2BD249A309A1}"/>
              </a:ext>
            </a:extLst>
          </p:cNvPr>
          <p:cNvSpPr>
            <a:spLocks/>
          </p:cNvSpPr>
          <p:nvPr/>
        </p:nvSpPr>
        <p:spPr bwMode="auto">
          <a:xfrm rot="-8222029">
            <a:off x="1852355" y="3021013"/>
            <a:ext cx="496888" cy="319087"/>
          </a:xfrm>
          <a:custGeom>
            <a:avLst/>
            <a:gdLst>
              <a:gd name="T0" fmla="*/ 25 w 313"/>
              <a:gd name="T1" fmla="*/ 169 h 201"/>
              <a:gd name="T2" fmla="*/ 153 w 313"/>
              <a:gd name="T3" fmla="*/ 7 h 201"/>
              <a:gd name="T4" fmla="*/ 258 w 313"/>
              <a:gd name="T5" fmla="*/ 201 h 201"/>
              <a:gd name="T6" fmla="*/ 0 60000 65536"/>
              <a:gd name="T7" fmla="*/ 0 60000 65536"/>
              <a:gd name="T8" fmla="*/ 0 60000 65536"/>
              <a:gd name="T9" fmla="*/ 0 w 313"/>
              <a:gd name="T10" fmla="*/ 0 h 201"/>
              <a:gd name="T11" fmla="*/ 313 w 313"/>
              <a:gd name="T12" fmla="*/ 201 h 2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3" h="201">
                <a:moveTo>
                  <a:pt x="25" y="169"/>
                </a:moveTo>
                <a:cubicBezTo>
                  <a:pt x="0" y="108"/>
                  <a:pt x="5" y="0"/>
                  <a:pt x="153" y="7"/>
                </a:cubicBezTo>
                <a:cubicBezTo>
                  <a:pt x="302" y="12"/>
                  <a:pt x="313" y="87"/>
                  <a:pt x="258" y="20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99">
            <a:extLst>
              <a:ext uri="{FF2B5EF4-FFF2-40B4-BE49-F238E27FC236}">
                <a16:creationId xmlns:a16="http://schemas.microsoft.com/office/drawing/2014/main" id="{2E7C75FC-10CF-C443-B202-DA1097A9C59E}"/>
              </a:ext>
            </a:extLst>
          </p:cNvPr>
          <p:cNvGrpSpPr>
            <a:grpSpLocks/>
          </p:cNvGrpSpPr>
          <p:nvPr/>
        </p:nvGrpSpPr>
        <p:grpSpPr bwMode="auto">
          <a:xfrm>
            <a:off x="955416" y="3173412"/>
            <a:ext cx="1463674" cy="615949"/>
            <a:chOff x="4642" y="489"/>
            <a:chExt cx="922" cy="388"/>
          </a:xfrm>
        </p:grpSpPr>
        <p:pic>
          <p:nvPicPr>
            <p:cNvPr id="40" name="Picture 100" descr="j0234131">
              <a:extLst>
                <a:ext uri="{FF2B5EF4-FFF2-40B4-BE49-F238E27FC236}">
                  <a16:creationId xmlns:a16="http://schemas.microsoft.com/office/drawing/2014/main" id="{7E0DB314-D7AF-8544-9BA9-BA13D107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42" y="489"/>
              <a:ext cx="319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 Box 101">
              <a:extLst>
                <a:ext uri="{FF2B5EF4-FFF2-40B4-BE49-F238E27FC236}">
                  <a16:creationId xmlns:a16="http://schemas.microsoft.com/office/drawing/2014/main" id="{70082389-9FCE-AD4A-8F30-4F22CC36F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528"/>
              <a:ext cx="64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loss:</a:t>
              </a:r>
            </a:p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timeout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E5F0C9-602A-DB47-B9E0-CB31AF2D3A8B}"/>
              </a:ext>
            </a:extLst>
          </p:cNvPr>
          <p:cNvSpPr txBox="1"/>
          <p:nvPr/>
        </p:nvSpPr>
        <p:spPr>
          <a:xfrm>
            <a:off x="8007784" y="2115881"/>
            <a:ext cx="3685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Timeout</a:t>
            </a:r>
            <a:r>
              <a:rPr lang="en-US" dirty="0"/>
              <a:t> -&gt; serious loss: go back to </a:t>
            </a:r>
            <a:r>
              <a:rPr lang="en-US" b="1" dirty="0"/>
              <a:t>slow start </a:t>
            </a:r>
            <a:r>
              <a:rPr lang="en-US" dirty="0"/>
              <a:t>to re-do bandwidth estimation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ssthresh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cwnd</a:t>
            </a:r>
            <a:r>
              <a:rPr lang="en-US" dirty="0"/>
              <a:t> = 1 MSS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3dupACK</a:t>
            </a:r>
            <a:r>
              <a:rPr lang="en-US" dirty="0"/>
              <a:t> -&gt; isolated loss, try to fine-tune estimate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ssthresh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cwnd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 + 3 MSS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D8235-0858-3542-833C-69647034677F}"/>
              </a:ext>
            </a:extLst>
          </p:cNvPr>
          <p:cNvSpPr txBox="1"/>
          <p:nvPr/>
        </p:nvSpPr>
        <p:spPr>
          <a:xfrm>
            <a:off x="222736" y="1421751"/>
            <a:ext cx="2604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cwnd</a:t>
            </a:r>
            <a:r>
              <a:rPr lang="en-US" sz="2000" dirty="0"/>
              <a:t> &lt; </a:t>
            </a:r>
            <a:r>
              <a:rPr lang="en-US" sz="2000" dirty="0" err="1"/>
              <a:t>ssthresh</a:t>
            </a:r>
            <a:r>
              <a:rPr lang="en-US" sz="2000" dirty="0"/>
              <a:t>,</a:t>
            </a:r>
          </a:p>
          <a:p>
            <a:r>
              <a:rPr lang="en-US" sz="2000" u="sng" dirty="0"/>
              <a:t>for each new ACK:</a:t>
            </a:r>
          </a:p>
          <a:p>
            <a:r>
              <a:rPr lang="en-US" sz="2000" b="1" dirty="0" err="1"/>
              <a:t>cwnd</a:t>
            </a:r>
            <a:r>
              <a:rPr lang="en-US" sz="2000" b="1" dirty="0"/>
              <a:t> += 1 MSS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4D6A34-C5AD-0D4C-AD85-B2B874B3CFC3}"/>
              </a:ext>
            </a:extLst>
          </p:cNvPr>
          <p:cNvSpPr txBox="1"/>
          <p:nvPr/>
        </p:nvSpPr>
        <p:spPr>
          <a:xfrm>
            <a:off x="5577325" y="1091170"/>
            <a:ext cx="3257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cwnd</a:t>
            </a:r>
            <a:r>
              <a:rPr lang="en-US" sz="2000" dirty="0"/>
              <a:t> &gt;= </a:t>
            </a:r>
            <a:r>
              <a:rPr lang="en-US" sz="2000" dirty="0" err="1"/>
              <a:t>ssthresh</a:t>
            </a:r>
            <a:r>
              <a:rPr lang="en-US" sz="2000" dirty="0"/>
              <a:t>,</a:t>
            </a:r>
          </a:p>
          <a:p>
            <a:r>
              <a:rPr lang="en-US" sz="2000" u="sng" dirty="0"/>
              <a:t>for each new ACK:</a:t>
            </a:r>
          </a:p>
          <a:p>
            <a:r>
              <a:rPr lang="en-US" sz="2000" b="1" dirty="0" err="1"/>
              <a:t>cwnd</a:t>
            </a:r>
            <a:r>
              <a:rPr lang="en-US" sz="2000" b="1" dirty="0"/>
              <a:t> += MSS * (MSS/</a:t>
            </a:r>
            <a:r>
              <a:rPr lang="en-US" sz="2000" b="1" dirty="0" err="1"/>
              <a:t>cwnd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1593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D4DD-3BEE-854D-8D9F-4381CC5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Congestion Control: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D72D5-8B9B-6B4B-985D-15D80480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2660B-7E60-3B43-A6B5-950498D1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2ADA1-A04D-AA49-992B-8D5A1771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1EDDB4BD-D47F-5C4D-B7C8-BD6B3215DAC3}"/>
              </a:ext>
            </a:extLst>
          </p:cNvPr>
          <p:cNvGrpSpPr>
            <a:grpSpLocks/>
          </p:cNvGrpSpPr>
          <p:nvPr/>
        </p:nvGrpSpPr>
        <p:grpSpPr bwMode="auto">
          <a:xfrm>
            <a:off x="2050793" y="2095500"/>
            <a:ext cx="1270000" cy="1196975"/>
            <a:chOff x="996" y="1773"/>
            <a:chExt cx="800" cy="754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7310AC9C-C14C-8D42-945E-81A9810AA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1773"/>
              <a:ext cx="800" cy="7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A4C9ED14-64C3-664E-A98C-3C9673D7F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9" y="1946"/>
              <a:ext cx="44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slow </a:t>
              </a:r>
            </a:p>
            <a:p>
              <a:pPr eaLnBrk="1" hangingPunct="1"/>
              <a:r>
                <a:rPr lang="en-US" sz="1800">
                  <a:latin typeface="Arial" charset="0"/>
                </a:rPr>
                <a:t>start</a:t>
              </a: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0E6B7712-E685-5E4F-A58D-53BA9C66E6C9}"/>
              </a:ext>
            </a:extLst>
          </p:cNvPr>
          <p:cNvGrpSpPr>
            <a:grpSpLocks/>
          </p:cNvGrpSpPr>
          <p:nvPr/>
        </p:nvGrpSpPr>
        <p:grpSpPr bwMode="auto">
          <a:xfrm>
            <a:off x="5659180" y="2111375"/>
            <a:ext cx="1296988" cy="1196975"/>
            <a:chOff x="2293" y="2021"/>
            <a:chExt cx="817" cy="754"/>
          </a:xfrm>
        </p:grpSpPr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0727DEC8-1C9D-FC44-9C82-6B778E357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" y="2021"/>
              <a:ext cx="800" cy="7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050B83BA-FCB7-714D-BAFA-BFBF40601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8" y="2191"/>
              <a:ext cx="812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congestion</a:t>
              </a:r>
            </a:p>
            <a:p>
              <a:pPr eaLnBrk="1" hangingPunct="1"/>
              <a:r>
                <a:rPr lang="en-US" sz="1800">
                  <a:latin typeface="Arial" charset="0"/>
                </a:rPr>
                <a:t>avoidance </a:t>
              </a:r>
            </a:p>
            <a:p>
              <a:pPr eaLnBrk="1" hangingPunct="1"/>
              <a:endParaRPr lang="en-US" sz="1800">
                <a:latin typeface="Arial" charset="0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DD959C3E-CA58-C042-8880-892BDAE4C265}"/>
              </a:ext>
            </a:extLst>
          </p:cNvPr>
          <p:cNvGrpSpPr>
            <a:grpSpLocks/>
          </p:cNvGrpSpPr>
          <p:nvPr/>
        </p:nvGrpSpPr>
        <p:grpSpPr bwMode="auto">
          <a:xfrm>
            <a:off x="3970080" y="4699000"/>
            <a:ext cx="1270000" cy="1196975"/>
            <a:chOff x="2454" y="3045"/>
            <a:chExt cx="800" cy="754"/>
          </a:xfrm>
        </p:grpSpPr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5D7FE7CB-A524-BA45-9B5D-B880F5D5C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" y="3045"/>
              <a:ext cx="800" cy="7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39A130DC-9FBE-B044-BDC5-E85D68706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3212"/>
              <a:ext cx="1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 </a:t>
              </a:r>
            </a:p>
            <a:p>
              <a:pPr eaLnBrk="1" hangingPunct="1"/>
              <a:endParaRPr lang="en-US" sz="1800">
                <a:latin typeface="Arial" charset="0"/>
              </a:endParaRP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C92004B9-4099-3B4D-BE6E-D7635AF0B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3204"/>
              <a:ext cx="708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Arial" charset="0"/>
                </a:rPr>
                <a:t>fast</a:t>
              </a:r>
            </a:p>
            <a:p>
              <a:pPr eaLnBrk="1" hangingPunct="1"/>
              <a:r>
                <a:rPr lang="en-US" sz="1800">
                  <a:latin typeface="Arial" charset="0"/>
                </a:rPr>
                <a:t>recovery </a:t>
              </a:r>
            </a:p>
            <a:p>
              <a:pPr eaLnBrk="1" hangingPunct="1"/>
              <a:endParaRPr lang="en-US" sz="1800">
                <a:latin typeface="Arial" charset="0"/>
              </a:endParaRPr>
            </a:p>
          </p:txBody>
        </p:sp>
      </p:grpSp>
      <p:sp>
        <p:nvSpPr>
          <p:cNvPr id="17" name="Line 17">
            <a:extLst>
              <a:ext uri="{FF2B5EF4-FFF2-40B4-BE49-F238E27FC236}">
                <a16:creationId xmlns:a16="http://schemas.microsoft.com/office/drawing/2014/main" id="{391381F6-B5E1-B246-A60B-AFD97A02B8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2705" y="2752725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978613D5-D4CA-9F4B-B74D-7083CF3E32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2868" y="2655888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514362EC-E03B-DC40-A5A5-8089A87F2498}"/>
              </a:ext>
            </a:extLst>
          </p:cNvPr>
          <p:cNvGrpSpPr>
            <a:grpSpLocks/>
          </p:cNvGrpSpPr>
          <p:nvPr/>
        </p:nvGrpSpPr>
        <p:grpSpPr bwMode="auto">
          <a:xfrm>
            <a:off x="3286662" y="2225675"/>
            <a:ext cx="2192337" cy="400050"/>
            <a:chOff x="2458" y="1403"/>
            <a:chExt cx="1381" cy="252"/>
          </a:xfrm>
        </p:grpSpPr>
        <p:sp>
          <p:nvSpPr>
            <p:cNvPr id="20" name="Text Box 26">
              <a:extLst>
                <a:ext uri="{FF2B5EF4-FFF2-40B4-BE49-F238E27FC236}">
                  <a16:creationId xmlns:a16="http://schemas.microsoft.com/office/drawing/2014/main" id="{D6100A8B-696B-C54D-9145-3836D3774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8" y="1403"/>
              <a:ext cx="138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dirty="0" err="1">
                  <a:latin typeface="Arial" charset="0"/>
                </a:rPr>
                <a:t>cwnd</a:t>
              </a:r>
              <a:r>
                <a:rPr lang="en-US" sz="2000" dirty="0">
                  <a:latin typeface="Arial" charset="0"/>
                </a:rPr>
                <a:t> &gt;= </a:t>
              </a:r>
              <a:r>
                <a:rPr lang="en-US" sz="2000" dirty="0" err="1">
                  <a:latin typeface="Arial" charset="0"/>
                </a:rPr>
                <a:t>ssthresh</a:t>
              </a:r>
              <a:endParaRPr lang="en-US" sz="2000" dirty="0">
                <a:latin typeface="Arial" charset="0"/>
              </a:endParaRPr>
            </a:p>
          </p:txBody>
        </p:sp>
        <p:sp>
          <p:nvSpPr>
            <p:cNvPr id="21" name="Line 27">
              <a:extLst>
                <a:ext uri="{FF2B5EF4-FFF2-40B4-BE49-F238E27FC236}">
                  <a16:creationId xmlns:a16="http://schemas.microsoft.com/office/drawing/2014/main" id="{1A1CF6A6-65F5-554B-8884-122772F0B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4" y="1557"/>
              <a:ext cx="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Freeform 68">
            <a:extLst>
              <a:ext uri="{FF2B5EF4-FFF2-40B4-BE49-F238E27FC236}">
                <a16:creationId xmlns:a16="http://schemas.microsoft.com/office/drawing/2014/main" id="{98C73A05-951F-834B-BBAB-F267F143C117}"/>
              </a:ext>
            </a:extLst>
          </p:cNvPr>
          <p:cNvSpPr>
            <a:spLocks/>
          </p:cNvSpPr>
          <p:nvPr/>
        </p:nvSpPr>
        <p:spPr bwMode="auto">
          <a:xfrm>
            <a:off x="2784218" y="3406775"/>
            <a:ext cx="1111250" cy="1668463"/>
          </a:xfrm>
          <a:custGeom>
            <a:avLst/>
            <a:gdLst>
              <a:gd name="T0" fmla="*/ 700 w 700"/>
              <a:gd name="T1" fmla="*/ 1051 h 1051"/>
              <a:gd name="T2" fmla="*/ 0 w 700"/>
              <a:gd name="T3" fmla="*/ 1051 h 1051"/>
              <a:gd name="T4" fmla="*/ 0 w 700"/>
              <a:gd name="T5" fmla="*/ 0 h 1051"/>
              <a:gd name="T6" fmla="*/ 0 60000 65536"/>
              <a:gd name="T7" fmla="*/ 0 60000 65536"/>
              <a:gd name="T8" fmla="*/ 0 60000 65536"/>
              <a:gd name="T9" fmla="*/ 0 w 700"/>
              <a:gd name="T10" fmla="*/ 0 h 1051"/>
              <a:gd name="T11" fmla="*/ 700 w 700"/>
              <a:gd name="T12" fmla="*/ 1051 h 10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00" h="1051">
                <a:moveTo>
                  <a:pt x="700" y="1051"/>
                </a:moveTo>
                <a:lnTo>
                  <a:pt x="0" y="1051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9">
            <a:extLst>
              <a:ext uri="{FF2B5EF4-FFF2-40B4-BE49-F238E27FC236}">
                <a16:creationId xmlns:a16="http://schemas.microsoft.com/office/drawing/2014/main" id="{3D4FA709-BF27-5048-8F0D-1574948DEA8D}"/>
              </a:ext>
            </a:extLst>
          </p:cNvPr>
          <p:cNvSpPr>
            <a:spLocks/>
          </p:cNvSpPr>
          <p:nvPr/>
        </p:nvSpPr>
        <p:spPr bwMode="auto">
          <a:xfrm flipH="1">
            <a:off x="5292468" y="3371850"/>
            <a:ext cx="1174750" cy="1819275"/>
          </a:xfrm>
          <a:custGeom>
            <a:avLst/>
            <a:gdLst>
              <a:gd name="T0" fmla="*/ 0 w 740"/>
              <a:gd name="T1" fmla="*/ 0 h 1146"/>
              <a:gd name="T2" fmla="*/ 0 w 740"/>
              <a:gd name="T3" fmla="*/ 1146 h 1146"/>
              <a:gd name="T4" fmla="*/ 740 w 740"/>
              <a:gd name="T5" fmla="*/ 1146 h 1146"/>
              <a:gd name="T6" fmla="*/ 0 60000 65536"/>
              <a:gd name="T7" fmla="*/ 0 60000 65536"/>
              <a:gd name="T8" fmla="*/ 0 60000 65536"/>
              <a:gd name="T9" fmla="*/ 0 w 740"/>
              <a:gd name="T10" fmla="*/ 0 h 1146"/>
              <a:gd name="T11" fmla="*/ 740 w 740"/>
              <a:gd name="T12" fmla="*/ 1146 h 11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0" h="1146">
                <a:moveTo>
                  <a:pt x="0" y="0"/>
                </a:moveTo>
                <a:lnTo>
                  <a:pt x="0" y="1146"/>
                </a:lnTo>
                <a:lnTo>
                  <a:pt x="740" y="114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0">
            <a:extLst>
              <a:ext uri="{FF2B5EF4-FFF2-40B4-BE49-F238E27FC236}">
                <a16:creationId xmlns:a16="http://schemas.microsoft.com/office/drawing/2014/main" id="{3C522C35-590A-1D42-BD1F-BEC681E95266}"/>
              </a:ext>
            </a:extLst>
          </p:cNvPr>
          <p:cNvSpPr>
            <a:spLocks/>
          </p:cNvSpPr>
          <p:nvPr/>
        </p:nvSpPr>
        <p:spPr bwMode="auto">
          <a:xfrm flipH="1">
            <a:off x="5222618" y="3397250"/>
            <a:ext cx="1111250" cy="1668463"/>
          </a:xfrm>
          <a:custGeom>
            <a:avLst/>
            <a:gdLst>
              <a:gd name="T0" fmla="*/ 700 w 700"/>
              <a:gd name="T1" fmla="*/ 1051 h 1051"/>
              <a:gd name="T2" fmla="*/ 0 w 700"/>
              <a:gd name="T3" fmla="*/ 1051 h 1051"/>
              <a:gd name="T4" fmla="*/ 0 w 700"/>
              <a:gd name="T5" fmla="*/ 0 h 1051"/>
              <a:gd name="T6" fmla="*/ 0 60000 65536"/>
              <a:gd name="T7" fmla="*/ 0 60000 65536"/>
              <a:gd name="T8" fmla="*/ 0 60000 65536"/>
              <a:gd name="T9" fmla="*/ 0 w 700"/>
              <a:gd name="T10" fmla="*/ 0 h 1051"/>
              <a:gd name="T11" fmla="*/ 700 w 700"/>
              <a:gd name="T12" fmla="*/ 1051 h 10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00" h="1051">
                <a:moveTo>
                  <a:pt x="700" y="1051"/>
                </a:moveTo>
                <a:lnTo>
                  <a:pt x="0" y="1051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76">
            <a:extLst>
              <a:ext uri="{FF2B5EF4-FFF2-40B4-BE49-F238E27FC236}">
                <a16:creationId xmlns:a16="http://schemas.microsoft.com/office/drawing/2014/main" id="{634BE210-1F52-9A4B-A4C0-5EAFFEB90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905" y="2617788"/>
            <a:ext cx="11938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" name="Group 86">
            <a:extLst>
              <a:ext uri="{FF2B5EF4-FFF2-40B4-BE49-F238E27FC236}">
                <a16:creationId xmlns:a16="http://schemas.microsoft.com/office/drawing/2014/main" id="{E5096B31-373B-1141-919F-D8AA68FA937D}"/>
              </a:ext>
            </a:extLst>
          </p:cNvPr>
          <p:cNvGrpSpPr>
            <a:grpSpLocks/>
          </p:cNvGrpSpPr>
          <p:nvPr/>
        </p:nvGrpSpPr>
        <p:grpSpPr bwMode="auto">
          <a:xfrm>
            <a:off x="3747832" y="2786062"/>
            <a:ext cx="1463676" cy="615949"/>
            <a:chOff x="4642" y="489"/>
            <a:chExt cx="922" cy="388"/>
          </a:xfrm>
        </p:grpSpPr>
        <p:pic>
          <p:nvPicPr>
            <p:cNvPr id="27" name="Picture 82" descr="j0234131">
              <a:extLst>
                <a:ext uri="{FF2B5EF4-FFF2-40B4-BE49-F238E27FC236}">
                  <a16:creationId xmlns:a16="http://schemas.microsoft.com/office/drawing/2014/main" id="{D9CF0905-A7A1-A042-9F51-1847EF606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42" y="489"/>
              <a:ext cx="319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 Box 84">
              <a:extLst>
                <a:ext uri="{FF2B5EF4-FFF2-40B4-BE49-F238E27FC236}">
                  <a16:creationId xmlns:a16="http://schemas.microsoft.com/office/drawing/2014/main" id="{5BB1509B-D631-9D4C-8A89-4A006CC3C4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528"/>
              <a:ext cx="64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loss:</a:t>
              </a:r>
            </a:p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timeout</a:t>
              </a:r>
            </a:p>
          </p:txBody>
        </p:sp>
      </p:grpSp>
      <p:grpSp>
        <p:nvGrpSpPr>
          <p:cNvPr id="30" name="Group 87">
            <a:extLst>
              <a:ext uri="{FF2B5EF4-FFF2-40B4-BE49-F238E27FC236}">
                <a16:creationId xmlns:a16="http://schemas.microsoft.com/office/drawing/2014/main" id="{2F50A933-A5F2-1043-A846-92E5D990EB0E}"/>
              </a:ext>
            </a:extLst>
          </p:cNvPr>
          <p:cNvGrpSpPr>
            <a:grpSpLocks/>
          </p:cNvGrpSpPr>
          <p:nvPr/>
        </p:nvGrpSpPr>
        <p:grpSpPr bwMode="auto">
          <a:xfrm>
            <a:off x="2785805" y="4329113"/>
            <a:ext cx="1446213" cy="666751"/>
            <a:chOff x="4642" y="408"/>
            <a:chExt cx="911" cy="420"/>
          </a:xfrm>
        </p:grpSpPr>
        <p:pic>
          <p:nvPicPr>
            <p:cNvPr id="31" name="Picture 88" descr="j0234131">
              <a:extLst>
                <a:ext uri="{FF2B5EF4-FFF2-40B4-BE49-F238E27FC236}">
                  <a16:creationId xmlns:a16="http://schemas.microsoft.com/office/drawing/2014/main" id="{FB5D8981-C37A-7340-8D90-AA88C0DC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42" y="489"/>
              <a:ext cx="319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 Box 89">
              <a:extLst>
                <a:ext uri="{FF2B5EF4-FFF2-40B4-BE49-F238E27FC236}">
                  <a16:creationId xmlns:a16="http://schemas.microsoft.com/office/drawing/2014/main" id="{920B90F1-043B-ED4F-886E-F63E280B5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8" y="408"/>
              <a:ext cx="64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loss:</a:t>
              </a:r>
            </a:p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timeout</a:t>
              </a:r>
            </a:p>
          </p:txBody>
        </p:sp>
      </p:grpSp>
      <p:sp>
        <p:nvSpPr>
          <p:cNvPr id="33" name="Text Box 91">
            <a:extLst>
              <a:ext uri="{FF2B5EF4-FFF2-40B4-BE49-F238E27FC236}">
                <a16:creationId xmlns:a16="http://schemas.microsoft.com/office/drawing/2014/main" id="{626D51CB-F9BB-2A4D-A616-EC1DF7FCA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005" y="3614749"/>
            <a:ext cx="19410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000" dirty="0">
                <a:latin typeface="Arial" charset="0"/>
              </a:rPr>
              <a:t>new ACK</a:t>
            </a:r>
          </a:p>
          <a:p>
            <a:pPr algn="l" eaLnBrk="1" hangingPunct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deflate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cwnd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cwnd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ssthresh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 Box 95">
            <a:extLst>
              <a:ext uri="{FF2B5EF4-FFF2-40B4-BE49-F238E27FC236}">
                <a16:creationId xmlns:a16="http://schemas.microsoft.com/office/drawing/2014/main" id="{FA6B065F-9952-FC48-BE6F-9CC4CF008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080" y="4510088"/>
            <a:ext cx="1284326" cy="55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loss:</a:t>
            </a:r>
          </a:p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3dupACK</a:t>
            </a:r>
          </a:p>
        </p:txBody>
      </p:sp>
      <p:sp>
        <p:nvSpPr>
          <p:cNvPr id="36" name="Freeform 96">
            <a:extLst>
              <a:ext uri="{FF2B5EF4-FFF2-40B4-BE49-F238E27FC236}">
                <a16:creationId xmlns:a16="http://schemas.microsoft.com/office/drawing/2014/main" id="{7D174135-1AAD-FD44-8C45-870447996691}"/>
              </a:ext>
            </a:extLst>
          </p:cNvPr>
          <p:cNvSpPr>
            <a:spLocks/>
          </p:cNvSpPr>
          <p:nvPr/>
        </p:nvSpPr>
        <p:spPr bwMode="auto">
          <a:xfrm>
            <a:off x="2674680" y="3379788"/>
            <a:ext cx="1174750" cy="1819275"/>
          </a:xfrm>
          <a:custGeom>
            <a:avLst/>
            <a:gdLst>
              <a:gd name="T0" fmla="*/ 0 w 740"/>
              <a:gd name="T1" fmla="*/ 0 h 1146"/>
              <a:gd name="T2" fmla="*/ 0 w 740"/>
              <a:gd name="T3" fmla="*/ 1146 h 1146"/>
              <a:gd name="T4" fmla="*/ 740 w 740"/>
              <a:gd name="T5" fmla="*/ 1146 h 1146"/>
              <a:gd name="T6" fmla="*/ 0 60000 65536"/>
              <a:gd name="T7" fmla="*/ 0 60000 65536"/>
              <a:gd name="T8" fmla="*/ 0 60000 65536"/>
              <a:gd name="T9" fmla="*/ 0 w 740"/>
              <a:gd name="T10" fmla="*/ 0 h 1146"/>
              <a:gd name="T11" fmla="*/ 740 w 740"/>
              <a:gd name="T12" fmla="*/ 1146 h 11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0" h="1146">
                <a:moveTo>
                  <a:pt x="0" y="0"/>
                </a:moveTo>
                <a:lnTo>
                  <a:pt x="0" y="1146"/>
                </a:lnTo>
                <a:lnTo>
                  <a:pt x="740" y="114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Box 97">
            <a:extLst>
              <a:ext uri="{FF2B5EF4-FFF2-40B4-BE49-F238E27FC236}">
                <a16:creationId xmlns:a16="http://schemas.microsoft.com/office/drawing/2014/main" id="{7EF585FB-C6D0-7743-AB95-D4336FEDA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1655" y="5280025"/>
            <a:ext cx="1284326" cy="55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loss:</a:t>
            </a:r>
          </a:p>
          <a:p>
            <a:pPr algn="l" eaLnBrk="1" hangingPunct="1">
              <a:lnSpc>
                <a:spcPct val="75000"/>
              </a:lnSpc>
            </a:pPr>
            <a:r>
              <a:rPr lang="en-US" sz="2000" dirty="0">
                <a:latin typeface="Arial" charset="0"/>
              </a:rPr>
              <a:t>3dupACK</a:t>
            </a:r>
          </a:p>
        </p:txBody>
      </p:sp>
      <p:sp>
        <p:nvSpPr>
          <p:cNvPr id="38" name="Freeform 98">
            <a:extLst>
              <a:ext uri="{FF2B5EF4-FFF2-40B4-BE49-F238E27FC236}">
                <a16:creationId xmlns:a16="http://schemas.microsoft.com/office/drawing/2014/main" id="{F16162A8-1991-D540-AC0F-2BD249A309A1}"/>
              </a:ext>
            </a:extLst>
          </p:cNvPr>
          <p:cNvSpPr>
            <a:spLocks/>
          </p:cNvSpPr>
          <p:nvPr/>
        </p:nvSpPr>
        <p:spPr bwMode="auto">
          <a:xfrm rot="-8222029">
            <a:off x="1852355" y="3021013"/>
            <a:ext cx="496888" cy="319087"/>
          </a:xfrm>
          <a:custGeom>
            <a:avLst/>
            <a:gdLst>
              <a:gd name="T0" fmla="*/ 25 w 313"/>
              <a:gd name="T1" fmla="*/ 169 h 201"/>
              <a:gd name="T2" fmla="*/ 153 w 313"/>
              <a:gd name="T3" fmla="*/ 7 h 201"/>
              <a:gd name="T4" fmla="*/ 258 w 313"/>
              <a:gd name="T5" fmla="*/ 201 h 201"/>
              <a:gd name="T6" fmla="*/ 0 60000 65536"/>
              <a:gd name="T7" fmla="*/ 0 60000 65536"/>
              <a:gd name="T8" fmla="*/ 0 60000 65536"/>
              <a:gd name="T9" fmla="*/ 0 w 313"/>
              <a:gd name="T10" fmla="*/ 0 h 201"/>
              <a:gd name="T11" fmla="*/ 313 w 313"/>
              <a:gd name="T12" fmla="*/ 201 h 2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3" h="201">
                <a:moveTo>
                  <a:pt x="25" y="169"/>
                </a:moveTo>
                <a:cubicBezTo>
                  <a:pt x="0" y="108"/>
                  <a:pt x="5" y="0"/>
                  <a:pt x="153" y="7"/>
                </a:cubicBezTo>
                <a:cubicBezTo>
                  <a:pt x="302" y="12"/>
                  <a:pt x="313" y="87"/>
                  <a:pt x="258" y="20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99">
            <a:extLst>
              <a:ext uri="{FF2B5EF4-FFF2-40B4-BE49-F238E27FC236}">
                <a16:creationId xmlns:a16="http://schemas.microsoft.com/office/drawing/2014/main" id="{2E7C75FC-10CF-C443-B202-DA1097A9C59E}"/>
              </a:ext>
            </a:extLst>
          </p:cNvPr>
          <p:cNvGrpSpPr>
            <a:grpSpLocks/>
          </p:cNvGrpSpPr>
          <p:nvPr/>
        </p:nvGrpSpPr>
        <p:grpSpPr bwMode="auto">
          <a:xfrm>
            <a:off x="955416" y="3173412"/>
            <a:ext cx="1463674" cy="615949"/>
            <a:chOff x="4642" y="489"/>
            <a:chExt cx="922" cy="388"/>
          </a:xfrm>
        </p:grpSpPr>
        <p:pic>
          <p:nvPicPr>
            <p:cNvPr id="40" name="Picture 100" descr="j0234131">
              <a:extLst>
                <a:ext uri="{FF2B5EF4-FFF2-40B4-BE49-F238E27FC236}">
                  <a16:creationId xmlns:a16="http://schemas.microsoft.com/office/drawing/2014/main" id="{7E0DB314-D7AF-8544-9BA9-BA13D107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42" y="489"/>
              <a:ext cx="319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 Box 101">
              <a:extLst>
                <a:ext uri="{FF2B5EF4-FFF2-40B4-BE49-F238E27FC236}">
                  <a16:creationId xmlns:a16="http://schemas.microsoft.com/office/drawing/2014/main" id="{70082389-9FCE-AD4A-8F30-4F22CC36F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9" y="528"/>
              <a:ext cx="645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loss:</a:t>
              </a:r>
            </a:p>
            <a:p>
              <a:pPr algn="l" eaLnBrk="1" hangingPunct="1">
                <a:lnSpc>
                  <a:spcPct val="75000"/>
                </a:lnSpc>
              </a:pPr>
              <a:r>
                <a:rPr lang="en-US" sz="2000" dirty="0">
                  <a:latin typeface="Arial" charset="0"/>
                </a:rPr>
                <a:t>timeout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9AD8235-0858-3542-833C-69647034677F}"/>
              </a:ext>
            </a:extLst>
          </p:cNvPr>
          <p:cNvSpPr txBox="1"/>
          <p:nvPr/>
        </p:nvSpPr>
        <p:spPr>
          <a:xfrm>
            <a:off x="222736" y="1421751"/>
            <a:ext cx="2604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cwnd</a:t>
            </a:r>
            <a:r>
              <a:rPr lang="en-US" sz="2000" dirty="0"/>
              <a:t> &lt; </a:t>
            </a:r>
            <a:r>
              <a:rPr lang="en-US" sz="2000" dirty="0" err="1"/>
              <a:t>ssthresh</a:t>
            </a:r>
            <a:r>
              <a:rPr lang="en-US" sz="2000" dirty="0"/>
              <a:t>,</a:t>
            </a:r>
          </a:p>
          <a:p>
            <a:r>
              <a:rPr lang="en-US" sz="2000" u="sng" dirty="0"/>
              <a:t>for each new ACK:</a:t>
            </a:r>
          </a:p>
          <a:p>
            <a:r>
              <a:rPr lang="en-US" sz="2000" b="1" dirty="0" err="1"/>
              <a:t>cwnd</a:t>
            </a:r>
            <a:r>
              <a:rPr lang="en-US" sz="2000" b="1" dirty="0"/>
              <a:t> += 1 MSS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4D6A34-C5AD-0D4C-AD85-B2B874B3CFC3}"/>
              </a:ext>
            </a:extLst>
          </p:cNvPr>
          <p:cNvSpPr txBox="1"/>
          <p:nvPr/>
        </p:nvSpPr>
        <p:spPr>
          <a:xfrm>
            <a:off x="5577325" y="1091170"/>
            <a:ext cx="3257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cwnd</a:t>
            </a:r>
            <a:r>
              <a:rPr lang="en-US" sz="2000" dirty="0"/>
              <a:t> &gt;= </a:t>
            </a:r>
            <a:r>
              <a:rPr lang="en-US" sz="2000" dirty="0" err="1"/>
              <a:t>ssthresh</a:t>
            </a:r>
            <a:r>
              <a:rPr lang="en-US" sz="2000" dirty="0"/>
              <a:t>,</a:t>
            </a:r>
          </a:p>
          <a:p>
            <a:r>
              <a:rPr lang="en-US" sz="2000" u="sng" dirty="0"/>
              <a:t>for each new ACK:</a:t>
            </a:r>
          </a:p>
          <a:p>
            <a:r>
              <a:rPr lang="en-US" sz="2000" b="1" dirty="0" err="1"/>
              <a:t>cwnd</a:t>
            </a:r>
            <a:r>
              <a:rPr lang="en-US" sz="2000" b="1" dirty="0"/>
              <a:t> += MSS * (MSS/</a:t>
            </a:r>
            <a:r>
              <a:rPr lang="en-US" sz="2000" b="1" dirty="0" err="1"/>
              <a:t>cwnd</a:t>
            </a:r>
            <a:r>
              <a:rPr lang="en-US" sz="2000" b="1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98F5BA-9FEE-D948-8F5A-6C445647B0DA}"/>
              </a:ext>
            </a:extLst>
          </p:cNvPr>
          <p:cNvSpPr txBox="1"/>
          <p:nvPr/>
        </p:nvSpPr>
        <p:spPr>
          <a:xfrm>
            <a:off x="4923678" y="5733876"/>
            <a:ext cx="279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for each duplicate ACK:</a:t>
            </a:r>
          </a:p>
          <a:p>
            <a:r>
              <a:rPr lang="en-US" sz="2000" b="1" dirty="0" err="1"/>
              <a:t>cwnd</a:t>
            </a:r>
            <a:r>
              <a:rPr lang="en-US" sz="2000" b="1" dirty="0"/>
              <a:t> += 1 MSS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CBC661-32C6-5C41-83DA-A0469AFF826A}"/>
              </a:ext>
            </a:extLst>
          </p:cNvPr>
          <p:cNvSpPr txBox="1"/>
          <p:nvPr/>
        </p:nvSpPr>
        <p:spPr>
          <a:xfrm>
            <a:off x="8007784" y="2115881"/>
            <a:ext cx="3685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Timeout</a:t>
            </a:r>
            <a:r>
              <a:rPr lang="en-US" dirty="0"/>
              <a:t> -&gt; serious loss: go back to </a:t>
            </a:r>
            <a:r>
              <a:rPr lang="en-US" b="1" dirty="0"/>
              <a:t>slow start </a:t>
            </a:r>
            <a:r>
              <a:rPr lang="en-US" dirty="0"/>
              <a:t>to re-do bandwidth estimation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ssthresh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cwnd</a:t>
            </a:r>
            <a:r>
              <a:rPr lang="en-US" dirty="0"/>
              <a:t> = 1 MSS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3dupACK</a:t>
            </a:r>
            <a:r>
              <a:rPr lang="en-US" dirty="0"/>
              <a:t> -&gt; isolated loss, try to fine-tune estimate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ssthresh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cwnd</a:t>
            </a:r>
            <a:r>
              <a:rPr lang="en-US" dirty="0"/>
              <a:t> = </a:t>
            </a:r>
            <a:r>
              <a:rPr lang="en-US" dirty="0" err="1"/>
              <a:t>cwnd</a:t>
            </a:r>
            <a:r>
              <a:rPr lang="en-US" dirty="0"/>
              <a:t>/2 + 3 MSS</a:t>
            </a:r>
          </a:p>
        </p:txBody>
      </p:sp>
    </p:spTree>
    <p:extLst>
      <p:ext uri="{BB962C8B-B14F-4D97-AF65-F5344CB8AC3E}">
        <p14:creationId xmlns:p14="http://schemas.microsoft.com/office/powerpoint/2010/main" val="1545911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D96-4084-DD43-82B3-A9DF435C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Fairness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E45A6-DB28-224B-A053-33B0B3F2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703A-F3BA-384E-94DD-A416C32D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69B3-1956-E544-8857-A2797CBB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913213-9654-474A-89C3-092E11E036CF}"/>
              </a:ext>
            </a:extLst>
          </p:cNvPr>
          <p:cNvGrpSpPr/>
          <p:nvPr/>
        </p:nvGrpSpPr>
        <p:grpSpPr>
          <a:xfrm>
            <a:off x="7593761" y="3434252"/>
            <a:ext cx="1100814" cy="719137"/>
            <a:chOff x="7493876" y="2774731"/>
            <a:chExt cx="1481958" cy="89462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0EEC107-3A99-C642-89D4-3C1E4B2E435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086991-9FA9-6646-BA8F-0FBB876AA7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21192A0-3D1C-3A43-A009-331E35F7BD8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C3F48A-0DA3-1645-92B0-2939FB4F911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51357FE6-1004-A24E-A8D3-E5B2DA68B69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F6586782-9E2D-7640-BD96-F09CFAC8920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D762EB3-8F48-524C-AB46-BBE2BF66285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AF8CB3-D937-EA41-984E-BEAC8940587B}"/>
              </a:ext>
            </a:extLst>
          </p:cNvPr>
          <p:cNvGrpSpPr/>
          <p:nvPr/>
        </p:nvGrpSpPr>
        <p:grpSpPr>
          <a:xfrm>
            <a:off x="5720127" y="3438633"/>
            <a:ext cx="1100814" cy="719137"/>
            <a:chOff x="7493876" y="2774731"/>
            <a:chExt cx="1481958" cy="894622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D4DB31F-32A1-964F-A089-DD154E6B1CA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867A7A-B927-EF40-96AD-69586DDAEE9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1F839E2-4E6B-5745-A772-6ADA61A1AC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5EFF945-D5CD-1C46-B6BA-2DBA37296D2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E4928BB2-52CA-EE4B-AEB6-23E73EE2BB5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E9588D3-0837-6548-9854-09775CE51F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AB9D126-8EA3-5245-B145-4A5D13A915C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3" name="Rectangle 4">
            <a:extLst>
              <a:ext uri="{FF2B5EF4-FFF2-40B4-BE49-F238E27FC236}">
                <a16:creationId xmlns:a16="http://schemas.microsoft.com/office/drawing/2014/main" id="{003FFEBE-6654-4443-805D-8A1DB63E2E33}"/>
              </a:ext>
            </a:extLst>
          </p:cNvPr>
          <p:cNvSpPr txBox="1">
            <a:spLocks noChangeArrowheads="1"/>
          </p:cNvSpPr>
          <p:nvPr/>
        </p:nvSpPr>
        <p:spPr>
          <a:xfrm>
            <a:off x="876300" y="1271325"/>
            <a:ext cx="10174288" cy="1089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Fairness goal: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if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 sessions share same bottleneck link of bandwidth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each should have average rate of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R/K</a:t>
            </a:r>
          </a:p>
        </p:txBody>
      </p:sp>
      <p:sp>
        <p:nvSpPr>
          <p:cNvPr id="24" name="Line 68">
            <a:extLst>
              <a:ext uri="{FF2B5EF4-FFF2-40B4-BE49-F238E27FC236}">
                <a16:creationId xmlns:a16="http://schemas.microsoft.com/office/drawing/2014/main" id="{80277898-511B-9344-BA3B-E21B8CEFA4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6123" y="3752849"/>
            <a:ext cx="819151" cy="891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8C7070DD-06ED-874E-885B-8FD3F1FFA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88" y="3552825"/>
            <a:ext cx="147637" cy="200025"/>
          </a:xfrm>
          <a:prstGeom prst="rect">
            <a:avLst/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05002F16-ECAB-BC4E-8AD4-74648A058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5" y="3614738"/>
            <a:ext cx="147638" cy="200025"/>
          </a:xfrm>
          <a:prstGeom prst="rect">
            <a:avLst/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71B5A1B3-2C68-2D48-A613-2FF27FC35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8" y="3552825"/>
            <a:ext cx="147637" cy="200025"/>
          </a:xfrm>
          <a:prstGeom prst="rect">
            <a:avLst/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5D12B414-C3C5-7A4D-A9C6-40C1A7918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566" y="2468215"/>
            <a:ext cx="2338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TCP connection 1</a:t>
            </a: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2FF820EB-BAFF-1E4C-8B12-9E5B9A0A0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979" y="4275418"/>
            <a:ext cx="15188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bottleneck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router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capacity R</a:t>
            </a:r>
          </a:p>
        </p:txBody>
      </p:sp>
      <p:sp>
        <p:nvSpPr>
          <p:cNvPr id="30" name="Freeform 40">
            <a:extLst>
              <a:ext uri="{FF2B5EF4-FFF2-40B4-BE49-F238E27FC236}">
                <a16:creationId xmlns:a16="http://schemas.microsoft.com/office/drawing/2014/main" id="{71A60FFC-BC6B-F042-A30F-10A5681A3F94}"/>
              </a:ext>
            </a:extLst>
          </p:cNvPr>
          <p:cNvSpPr>
            <a:spLocks/>
          </p:cNvSpPr>
          <p:nvPr/>
        </p:nvSpPr>
        <p:spPr bwMode="auto">
          <a:xfrm>
            <a:off x="4765675" y="2967952"/>
            <a:ext cx="4227323" cy="719138"/>
          </a:xfrm>
          <a:custGeom>
            <a:avLst/>
            <a:gdLst>
              <a:gd name="T0" fmla="*/ 0 w 2412"/>
              <a:gd name="T1" fmla="*/ 0 h 453"/>
              <a:gd name="T2" fmla="*/ 2147483647 w 2412"/>
              <a:gd name="T3" fmla="*/ 2147483647 h 453"/>
              <a:gd name="T4" fmla="*/ 2147483647 w 2412"/>
              <a:gd name="T5" fmla="*/ 2147483647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53">
                <a:moveTo>
                  <a:pt x="0" y="0"/>
                </a:moveTo>
                <a:cubicBezTo>
                  <a:pt x="93" y="65"/>
                  <a:pt x="156" y="318"/>
                  <a:pt x="558" y="390"/>
                </a:cubicBezTo>
                <a:cubicBezTo>
                  <a:pt x="959" y="453"/>
                  <a:pt x="2026" y="423"/>
                  <a:pt x="2412" y="432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Rectangle 41">
            <a:extLst>
              <a:ext uri="{FF2B5EF4-FFF2-40B4-BE49-F238E27FC236}">
                <a16:creationId xmlns:a16="http://schemas.microsoft.com/office/drawing/2014/main" id="{1E450179-68EF-7542-9C86-6DDF7B86B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3614738"/>
            <a:ext cx="147638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2" name="Freeform 42">
            <a:extLst>
              <a:ext uri="{FF2B5EF4-FFF2-40B4-BE49-F238E27FC236}">
                <a16:creationId xmlns:a16="http://schemas.microsoft.com/office/drawing/2014/main" id="{3F3CEE9F-BF19-B34E-B889-83EE2BFA07D1}"/>
              </a:ext>
            </a:extLst>
          </p:cNvPr>
          <p:cNvSpPr>
            <a:spLocks/>
          </p:cNvSpPr>
          <p:nvPr/>
        </p:nvSpPr>
        <p:spPr bwMode="auto">
          <a:xfrm>
            <a:off x="4724400" y="3763963"/>
            <a:ext cx="4268598" cy="719137"/>
          </a:xfrm>
          <a:custGeom>
            <a:avLst/>
            <a:gdLst>
              <a:gd name="T0" fmla="*/ 0 w 2412"/>
              <a:gd name="T1" fmla="*/ 2147483647 h 453"/>
              <a:gd name="T2" fmla="*/ 2147483647 w 2412"/>
              <a:gd name="T3" fmla="*/ 2147483647 h 453"/>
              <a:gd name="T4" fmla="*/ 2147483647 w 2412"/>
              <a:gd name="T5" fmla="*/ 2147483647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53">
                <a:moveTo>
                  <a:pt x="0" y="453"/>
                </a:moveTo>
                <a:cubicBezTo>
                  <a:pt x="93" y="388"/>
                  <a:pt x="156" y="134"/>
                  <a:pt x="558" y="63"/>
                </a:cubicBezTo>
                <a:cubicBezTo>
                  <a:pt x="959" y="0"/>
                  <a:pt x="2026" y="36"/>
                  <a:pt x="2412" y="29"/>
                </a:cubicBezTo>
              </a:path>
            </a:pathLst>
          </a:custGeom>
          <a:noFill/>
          <a:ln w="38100" cap="flat" cmpd="sng">
            <a:solidFill>
              <a:srgbClr val="3333CC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 Box 48">
            <a:extLst>
              <a:ext uri="{FF2B5EF4-FFF2-40B4-BE49-F238E27FC236}">
                <a16:creationId xmlns:a16="http://schemas.microsoft.com/office/drawing/2014/main" id="{A9BDBD7E-4207-474B-BD87-8BD2BB9B2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381" y="4692948"/>
            <a:ext cx="2338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TCP connection 2</a:t>
            </a:r>
          </a:p>
        </p:txBody>
      </p:sp>
      <p:grpSp>
        <p:nvGrpSpPr>
          <p:cNvPr id="34" name="Group 69">
            <a:extLst>
              <a:ext uri="{FF2B5EF4-FFF2-40B4-BE49-F238E27FC236}">
                <a16:creationId xmlns:a16="http://schemas.microsoft.com/office/drawing/2014/main" id="{0F77B646-D62A-074B-BCD1-5927F3ED3556}"/>
              </a:ext>
            </a:extLst>
          </p:cNvPr>
          <p:cNvGrpSpPr>
            <a:grpSpLocks/>
          </p:cNvGrpSpPr>
          <p:nvPr/>
        </p:nvGrpSpPr>
        <p:grpSpPr bwMode="auto">
          <a:xfrm>
            <a:off x="3975100" y="2860675"/>
            <a:ext cx="766763" cy="704850"/>
            <a:chOff x="-44" y="1473"/>
            <a:chExt cx="981" cy="1105"/>
          </a:xfrm>
        </p:grpSpPr>
        <p:pic>
          <p:nvPicPr>
            <p:cNvPr id="35" name="Picture 70" descr="desktop_computer_stylized_medium">
              <a:extLst>
                <a:ext uri="{FF2B5EF4-FFF2-40B4-BE49-F238E27FC236}">
                  <a16:creationId xmlns:a16="http://schemas.microsoft.com/office/drawing/2014/main" id="{2CEA8870-11C3-3D4E-804F-F497460BF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Freeform 71">
              <a:extLst>
                <a:ext uri="{FF2B5EF4-FFF2-40B4-BE49-F238E27FC236}">
                  <a16:creationId xmlns:a16="http://schemas.microsoft.com/office/drawing/2014/main" id="{3301F2D6-7C0F-3C44-A804-ACCEA0896B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7" name="Group 72">
            <a:extLst>
              <a:ext uri="{FF2B5EF4-FFF2-40B4-BE49-F238E27FC236}">
                <a16:creationId xmlns:a16="http://schemas.microsoft.com/office/drawing/2014/main" id="{AC08906E-EAC9-FA4D-ABE7-C4E8EC945798}"/>
              </a:ext>
            </a:extLst>
          </p:cNvPr>
          <p:cNvGrpSpPr>
            <a:grpSpLocks/>
          </p:cNvGrpSpPr>
          <p:nvPr/>
        </p:nvGrpSpPr>
        <p:grpSpPr bwMode="auto">
          <a:xfrm>
            <a:off x="3978275" y="4106863"/>
            <a:ext cx="766763" cy="704850"/>
            <a:chOff x="-44" y="1473"/>
            <a:chExt cx="981" cy="1105"/>
          </a:xfrm>
        </p:grpSpPr>
        <p:pic>
          <p:nvPicPr>
            <p:cNvPr id="38" name="Picture 73" descr="desktop_computer_stylized_medium">
              <a:extLst>
                <a:ext uri="{FF2B5EF4-FFF2-40B4-BE49-F238E27FC236}">
                  <a16:creationId xmlns:a16="http://schemas.microsoft.com/office/drawing/2014/main" id="{32141B57-0B17-894C-8BCC-37B46DEE7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74">
              <a:extLst>
                <a:ext uri="{FF2B5EF4-FFF2-40B4-BE49-F238E27FC236}">
                  <a16:creationId xmlns:a16="http://schemas.microsoft.com/office/drawing/2014/main" id="{3E56AE36-57C5-554E-BA74-FDD234BF91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8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6627-8B01-C847-BE39-DD581889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TCP Fair?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310D-03F8-B349-8D94-A9825032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9F14A-66B7-A946-821E-B57DB7EA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F6598-FB82-024A-B8D2-0A39DC62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876E4E4-E40D-C149-AAD9-B50454CF54BC}"/>
              </a:ext>
            </a:extLst>
          </p:cNvPr>
          <p:cNvSpPr txBox="1">
            <a:spLocks noChangeArrowheads="1"/>
          </p:cNvSpPr>
          <p:nvPr/>
        </p:nvSpPr>
        <p:spPr>
          <a:xfrm>
            <a:off x="1028116" y="1209675"/>
            <a:ext cx="10643184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two competing TCP sessions: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additive increase gives slope of 1, as throughout increases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multiplicative decrease decreases throughput proportionally </a:t>
            </a: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C9C96D75-3F3D-5D4D-AAE8-DDDECC91F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1800" y="6091237"/>
            <a:ext cx="36385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A62F0303-E1D4-F140-9DB7-8E79AEE5D1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01800" y="2995612"/>
            <a:ext cx="0" cy="30861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89DC5E2E-288B-5648-90EC-4EF6E5AC8969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095375" y="4730750"/>
            <a:ext cx="3560763" cy="142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428A5306-C006-0D4C-9B86-5C2937B92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2750" y="3243262"/>
            <a:ext cx="2819400" cy="2809875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2D5AA59A-A395-7143-B016-90AFB5993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071812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1DB7544E-9CA2-F249-8C55-FC3EC62D4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6119812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8B2375AF-4765-6F45-97BA-992212256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38" y="3062287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equal bandwidth share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0C36E012-6CF8-E742-A501-AB55A2EC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6100762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1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F8BD3A0A-E541-3C46-A02F-7CB97FADDE45}"/>
              </a:ext>
            </a:extLst>
          </p:cNvPr>
          <p:cNvSpPr txBox="1">
            <a:spLocks noChangeArrowheads="1"/>
          </p:cNvSpPr>
          <p:nvPr/>
        </p:nvSpPr>
        <p:spPr bwMode="auto">
          <a:xfrm rot="-5396642">
            <a:off x="-273844" y="4639469"/>
            <a:ext cx="354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2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56F20F1F-7D44-7448-A789-9BD2EB108451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805112" y="5348288"/>
            <a:ext cx="1293813" cy="4762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873695FB-77D7-E045-AB12-BA6A41E3E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38" y="4919662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1473261-E2EB-2744-9441-B7C9002A4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92400" y="4881562"/>
            <a:ext cx="1171575" cy="63182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8D22A35-C538-864D-96C6-4967F3A72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50" y="4675187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A0B0A908-D151-6A4F-9537-314B06BB56DB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484438" y="5021262"/>
            <a:ext cx="1303337" cy="23813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E254DED5-A921-584C-BF62-B4B311A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8" y="4433887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6CD19BA2-11D2-CC4A-BB14-CA633826B2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9525" y="4595812"/>
            <a:ext cx="981075" cy="76517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C57857B0-4573-8E48-B011-94452224F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800" y="4227512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8F3C35F-3E33-B34A-90F3-12D753EE5E6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340769" y="4874419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4AB2D00B-0CD0-0546-A20C-B6B8673F32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2850" y="4414837"/>
            <a:ext cx="911225" cy="88900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85A81D31-B793-494E-A37C-23F84256C47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261394" y="4810919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82D7D2-1142-7946-8511-8E32B69675C0}"/>
              </a:ext>
            </a:extLst>
          </p:cNvPr>
          <p:cNvSpPr/>
          <p:nvPr/>
        </p:nvSpPr>
        <p:spPr>
          <a:xfrm>
            <a:off x="2998274" y="5695379"/>
            <a:ext cx="166255" cy="166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8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0" grpId="0" autoUpdateAnimBg="0"/>
      <p:bldP spid="22" grpId="0" autoUpdateAnimBg="0"/>
      <p:bldP spid="24" grpId="0" autoUpdateAnimBg="0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6627-8B01-C847-BE39-DD581889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TCP Fair?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310D-03F8-B349-8D94-A9825032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9F14A-66B7-A946-821E-B57DB7EA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F6598-FB82-024A-B8D2-0A39DC62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876E4E4-E40D-C149-AAD9-B50454CF54BC}"/>
              </a:ext>
            </a:extLst>
          </p:cNvPr>
          <p:cNvSpPr txBox="1">
            <a:spLocks noChangeArrowheads="1"/>
          </p:cNvSpPr>
          <p:nvPr/>
        </p:nvSpPr>
        <p:spPr>
          <a:xfrm>
            <a:off x="361905" y="1209253"/>
            <a:ext cx="9579964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two competing TCP sessions:</a:t>
            </a: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C9C96D75-3F3D-5D4D-AAE8-DDDECC91F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953657" y="5974862"/>
            <a:ext cx="36385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A62F0303-E1D4-F140-9DB7-8E79AEE5D1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3657" y="2879237"/>
            <a:ext cx="0" cy="30861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89DC5E2E-288B-5648-90EC-4EF6E5AC8969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347232" y="4614375"/>
            <a:ext cx="3560763" cy="142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428A5306-C006-0D4C-9B86-5C2937B92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607" y="3126887"/>
            <a:ext cx="2819400" cy="2809875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2D5AA59A-A395-7143-B016-90AFB5993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70" y="2955437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1DB7544E-9CA2-F249-8C55-FC3EC62D4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520" y="6003437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8B2375AF-4765-6F45-97BA-992212256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495" y="2945912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equal bandwidth share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0C36E012-6CF8-E742-A501-AB55A2EC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70" y="5984387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1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F8BD3A0A-E541-3C46-A02F-7CB97FADDE45}"/>
              </a:ext>
            </a:extLst>
          </p:cNvPr>
          <p:cNvSpPr txBox="1">
            <a:spLocks noChangeArrowheads="1"/>
          </p:cNvSpPr>
          <p:nvPr/>
        </p:nvSpPr>
        <p:spPr bwMode="auto">
          <a:xfrm rot="-5396642">
            <a:off x="-1021987" y="4523094"/>
            <a:ext cx="354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2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56F20F1F-7D44-7448-A789-9BD2EB108451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056969" y="5231913"/>
            <a:ext cx="1293813" cy="4762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873695FB-77D7-E045-AB12-BA6A41E3E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895" y="4803287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1473261-E2EB-2744-9441-B7C9002A4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257" y="4765187"/>
            <a:ext cx="1171575" cy="63182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8D22A35-C538-864D-96C6-4967F3A72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8707" y="4558812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A0B0A908-D151-6A4F-9537-314B06BB56DB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736295" y="4904887"/>
            <a:ext cx="1303337" cy="23813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E254DED5-A921-584C-BF62-B4B311A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145" y="4317512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6CD19BA2-11D2-CC4A-BB14-CA633826B2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1382" y="4479437"/>
            <a:ext cx="981075" cy="76517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C57857B0-4573-8E48-B011-94452224F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657" y="4111137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8F3C35F-3E33-B34A-90F3-12D753EE5E6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592626" y="4758044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4AB2D00B-0CD0-0546-A20C-B6B8673F32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4707" y="4298462"/>
            <a:ext cx="911225" cy="88900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85A81D31-B793-494E-A37C-23F84256C47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513251" y="4694544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82D7D2-1142-7946-8511-8E32B69675C0}"/>
              </a:ext>
            </a:extLst>
          </p:cNvPr>
          <p:cNvSpPr/>
          <p:nvPr/>
        </p:nvSpPr>
        <p:spPr>
          <a:xfrm>
            <a:off x="2250131" y="5579004"/>
            <a:ext cx="166255" cy="166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3BB24006-DCCA-AF4D-A060-CBDBD0F9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07267"/>
              </p:ext>
            </p:extLst>
          </p:nvPr>
        </p:nvGraphicFramePr>
        <p:xfrm>
          <a:off x="7179111" y="1128646"/>
          <a:ext cx="4633976" cy="5036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843">
                  <a:extLst>
                    <a:ext uri="{9D8B030D-6E8A-4147-A177-3AD203B41FA5}">
                      <a16:colId xmlns:a16="http://schemas.microsoft.com/office/drawing/2014/main" val="1869280377"/>
                    </a:ext>
                  </a:extLst>
                </a:gridCol>
                <a:gridCol w="964494">
                  <a:extLst>
                    <a:ext uri="{9D8B030D-6E8A-4147-A177-3AD203B41FA5}">
                      <a16:colId xmlns:a16="http://schemas.microsoft.com/office/drawing/2014/main" val="909835595"/>
                    </a:ext>
                  </a:extLst>
                </a:gridCol>
                <a:gridCol w="995951">
                  <a:extLst>
                    <a:ext uri="{9D8B030D-6E8A-4147-A177-3AD203B41FA5}">
                      <a16:colId xmlns:a16="http://schemas.microsoft.com/office/drawing/2014/main" val="2907712030"/>
                    </a:ext>
                  </a:extLst>
                </a:gridCol>
                <a:gridCol w="687958">
                  <a:extLst>
                    <a:ext uri="{9D8B030D-6E8A-4147-A177-3AD203B41FA5}">
                      <a16:colId xmlns:a16="http://schemas.microsoft.com/office/drawing/2014/main" val="851734106"/>
                    </a:ext>
                  </a:extLst>
                </a:gridCol>
                <a:gridCol w="1067730">
                  <a:extLst>
                    <a:ext uri="{9D8B030D-6E8A-4147-A177-3AD203B41FA5}">
                      <a16:colId xmlns:a16="http://schemas.microsoft.com/office/drawing/2014/main" val="651797026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time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Conn.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Conn1 – Conn2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023935"/>
                  </a:ext>
                </a:extLst>
              </a:tr>
              <a:tr h="340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69231"/>
                  </a:ext>
                </a:extLst>
              </a:tr>
              <a:tr h="3735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083856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29988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291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1299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953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5405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366364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2746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88243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799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72242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CF1BD4D-C7C7-5C49-A6E1-B54CB99A12DE}"/>
              </a:ext>
            </a:extLst>
          </p:cNvPr>
          <p:cNvSpPr txBox="1"/>
          <p:nvPr/>
        </p:nvSpPr>
        <p:spPr>
          <a:xfrm>
            <a:off x="7263970" y="6086694"/>
            <a:ext cx="320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max throughput = 6</a:t>
            </a:r>
          </a:p>
        </p:txBody>
      </p:sp>
    </p:spTree>
    <p:extLst>
      <p:ext uri="{BB962C8B-B14F-4D97-AF65-F5344CB8AC3E}">
        <p14:creationId xmlns:p14="http://schemas.microsoft.com/office/powerpoint/2010/main" val="981454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6627-8B01-C847-BE39-DD581889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TCP Fair?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310D-03F8-B349-8D94-A9825032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9F14A-66B7-A946-821E-B57DB7EA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F6598-FB82-024A-B8D2-0A39DC62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876E4E4-E40D-C149-AAD9-B50454CF54BC}"/>
              </a:ext>
            </a:extLst>
          </p:cNvPr>
          <p:cNvSpPr txBox="1">
            <a:spLocks noChangeArrowheads="1"/>
          </p:cNvSpPr>
          <p:nvPr/>
        </p:nvSpPr>
        <p:spPr>
          <a:xfrm>
            <a:off x="361905" y="1209253"/>
            <a:ext cx="9579964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two competing TCP sessions:</a:t>
            </a: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C9C96D75-3F3D-5D4D-AAE8-DDDECC91F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953657" y="5974862"/>
            <a:ext cx="36385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A62F0303-E1D4-F140-9DB7-8E79AEE5D1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3657" y="2879237"/>
            <a:ext cx="0" cy="30861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89DC5E2E-288B-5648-90EC-4EF6E5AC8969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347232" y="4614375"/>
            <a:ext cx="3560763" cy="142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428A5306-C006-0D4C-9B86-5C2937B92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607" y="3126887"/>
            <a:ext cx="2819400" cy="2809875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2D5AA59A-A395-7143-B016-90AFB5993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70" y="2955437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1DB7544E-9CA2-F249-8C55-FC3EC62D4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520" y="6003437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8B2375AF-4765-6F45-97BA-992212256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495" y="2945912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equal bandwidth share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0C36E012-6CF8-E742-A501-AB55A2EC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70" y="5984387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1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F8BD3A0A-E541-3C46-A02F-7CB97FADDE45}"/>
              </a:ext>
            </a:extLst>
          </p:cNvPr>
          <p:cNvSpPr txBox="1">
            <a:spLocks noChangeArrowheads="1"/>
          </p:cNvSpPr>
          <p:nvPr/>
        </p:nvSpPr>
        <p:spPr bwMode="auto">
          <a:xfrm rot="-5396642">
            <a:off x="-1021987" y="4523094"/>
            <a:ext cx="354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2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56F20F1F-7D44-7448-A789-9BD2EB108451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056969" y="5231913"/>
            <a:ext cx="1293813" cy="4762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873695FB-77D7-E045-AB12-BA6A41E3E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895" y="4803287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1473261-E2EB-2744-9441-B7C9002A4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257" y="4765187"/>
            <a:ext cx="1171575" cy="63182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8D22A35-C538-864D-96C6-4967F3A72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8707" y="4558812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A0B0A908-D151-6A4F-9537-314B06BB56DB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736295" y="4904887"/>
            <a:ext cx="1303337" cy="23813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E254DED5-A921-584C-BF62-B4B311A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145" y="4317512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6CD19BA2-11D2-CC4A-BB14-CA633826B2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1382" y="4479437"/>
            <a:ext cx="981075" cy="76517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C57857B0-4573-8E48-B011-94452224F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657" y="4111137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8F3C35F-3E33-B34A-90F3-12D753EE5E6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592626" y="4758044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4AB2D00B-0CD0-0546-A20C-B6B8673F32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4707" y="4298462"/>
            <a:ext cx="911225" cy="88900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85A81D31-B793-494E-A37C-23F84256C47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513251" y="4694544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82D7D2-1142-7946-8511-8E32B69675C0}"/>
              </a:ext>
            </a:extLst>
          </p:cNvPr>
          <p:cNvSpPr/>
          <p:nvPr/>
        </p:nvSpPr>
        <p:spPr>
          <a:xfrm>
            <a:off x="2250131" y="5579004"/>
            <a:ext cx="166255" cy="166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3BB24006-DCCA-AF4D-A060-CBDBD0F9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11075"/>
              </p:ext>
            </p:extLst>
          </p:nvPr>
        </p:nvGraphicFramePr>
        <p:xfrm>
          <a:off x="7179111" y="1128646"/>
          <a:ext cx="4633976" cy="5036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843">
                  <a:extLst>
                    <a:ext uri="{9D8B030D-6E8A-4147-A177-3AD203B41FA5}">
                      <a16:colId xmlns:a16="http://schemas.microsoft.com/office/drawing/2014/main" val="1869280377"/>
                    </a:ext>
                  </a:extLst>
                </a:gridCol>
                <a:gridCol w="964494">
                  <a:extLst>
                    <a:ext uri="{9D8B030D-6E8A-4147-A177-3AD203B41FA5}">
                      <a16:colId xmlns:a16="http://schemas.microsoft.com/office/drawing/2014/main" val="909835595"/>
                    </a:ext>
                  </a:extLst>
                </a:gridCol>
                <a:gridCol w="995951">
                  <a:extLst>
                    <a:ext uri="{9D8B030D-6E8A-4147-A177-3AD203B41FA5}">
                      <a16:colId xmlns:a16="http://schemas.microsoft.com/office/drawing/2014/main" val="2907712030"/>
                    </a:ext>
                  </a:extLst>
                </a:gridCol>
                <a:gridCol w="687958">
                  <a:extLst>
                    <a:ext uri="{9D8B030D-6E8A-4147-A177-3AD203B41FA5}">
                      <a16:colId xmlns:a16="http://schemas.microsoft.com/office/drawing/2014/main" val="851734106"/>
                    </a:ext>
                  </a:extLst>
                </a:gridCol>
                <a:gridCol w="1067730">
                  <a:extLst>
                    <a:ext uri="{9D8B030D-6E8A-4147-A177-3AD203B41FA5}">
                      <a16:colId xmlns:a16="http://schemas.microsoft.com/office/drawing/2014/main" val="651797026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time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Conn.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Conn1 – Conn2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023935"/>
                  </a:ext>
                </a:extLst>
              </a:tr>
              <a:tr h="340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69231"/>
                  </a:ext>
                </a:extLst>
              </a:tr>
              <a:tr h="3735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083856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29988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291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1299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953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5405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366364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2746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88243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799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72242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CF1BD4D-C7C7-5C49-A6E1-B54CB99A12DE}"/>
              </a:ext>
            </a:extLst>
          </p:cNvPr>
          <p:cNvSpPr txBox="1"/>
          <p:nvPr/>
        </p:nvSpPr>
        <p:spPr>
          <a:xfrm>
            <a:off x="7263970" y="6086694"/>
            <a:ext cx="320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max throughput = 6</a:t>
            </a:r>
          </a:p>
        </p:txBody>
      </p:sp>
    </p:spTree>
    <p:extLst>
      <p:ext uri="{BB962C8B-B14F-4D97-AF65-F5344CB8AC3E}">
        <p14:creationId xmlns:p14="http://schemas.microsoft.com/office/powerpoint/2010/main" val="4074662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6627-8B01-C847-BE39-DD581889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TCP Fair?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310D-03F8-B349-8D94-A9825032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9F14A-66B7-A946-821E-B57DB7EA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F6598-FB82-024A-B8D2-0A39DC62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876E4E4-E40D-C149-AAD9-B50454CF54BC}"/>
              </a:ext>
            </a:extLst>
          </p:cNvPr>
          <p:cNvSpPr txBox="1">
            <a:spLocks noChangeArrowheads="1"/>
          </p:cNvSpPr>
          <p:nvPr/>
        </p:nvSpPr>
        <p:spPr>
          <a:xfrm>
            <a:off x="361905" y="1209253"/>
            <a:ext cx="9579964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two competing TCP sessions:</a:t>
            </a: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C9C96D75-3F3D-5D4D-AAE8-DDDECC91F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953657" y="5974862"/>
            <a:ext cx="36385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A62F0303-E1D4-F140-9DB7-8E79AEE5D1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3657" y="2879237"/>
            <a:ext cx="0" cy="30861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89DC5E2E-288B-5648-90EC-4EF6E5AC8969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347232" y="4614375"/>
            <a:ext cx="3560763" cy="142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428A5306-C006-0D4C-9B86-5C2937B92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607" y="3126887"/>
            <a:ext cx="2819400" cy="2809875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2D5AA59A-A395-7143-B016-90AFB5993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70" y="2955437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1DB7544E-9CA2-F249-8C55-FC3EC62D4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520" y="6003437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8B2375AF-4765-6F45-97BA-992212256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495" y="2945912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equal bandwidth share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0C36E012-6CF8-E742-A501-AB55A2EC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70" y="5984387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1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F8BD3A0A-E541-3C46-A02F-7CB97FADDE45}"/>
              </a:ext>
            </a:extLst>
          </p:cNvPr>
          <p:cNvSpPr txBox="1">
            <a:spLocks noChangeArrowheads="1"/>
          </p:cNvSpPr>
          <p:nvPr/>
        </p:nvSpPr>
        <p:spPr bwMode="auto">
          <a:xfrm rot="-5396642">
            <a:off x="-1021987" y="4523094"/>
            <a:ext cx="354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2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56F20F1F-7D44-7448-A789-9BD2EB108451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056969" y="5231913"/>
            <a:ext cx="1293813" cy="4762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873695FB-77D7-E045-AB12-BA6A41E3E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895" y="4803287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1473261-E2EB-2744-9441-B7C9002A4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257" y="4765187"/>
            <a:ext cx="1171575" cy="63182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8D22A35-C538-864D-96C6-4967F3A72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8707" y="4558812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A0B0A908-D151-6A4F-9537-314B06BB56DB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736295" y="4904887"/>
            <a:ext cx="1303337" cy="23813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E254DED5-A921-584C-BF62-B4B311A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145" y="4317512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6CD19BA2-11D2-CC4A-BB14-CA633826B2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1382" y="4479437"/>
            <a:ext cx="981075" cy="76517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C57857B0-4573-8E48-B011-94452224F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657" y="4111137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8F3C35F-3E33-B34A-90F3-12D753EE5E6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592626" y="4758044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4AB2D00B-0CD0-0546-A20C-B6B8673F32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4707" y="4298462"/>
            <a:ext cx="911225" cy="88900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85A81D31-B793-494E-A37C-23F84256C47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513251" y="4694544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82D7D2-1142-7946-8511-8E32B69675C0}"/>
              </a:ext>
            </a:extLst>
          </p:cNvPr>
          <p:cNvSpPr/>
          <p:nvPr/>
        </p:nvSpPr>
        <p:spPr>
          <a:xfrm>
            <a:off x="2250131" y="5579004"/>
            <a:ext cx="166255" cy="166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3BB24006-DCCA-AF4D-A060-CBDBD0F9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497586"/>
              </p:ext>
            </p:extLst>
          </p:nvPr>
        </p:nvGraphicFramePr>
        <p:xfrm>
          <a:off x="7179111" y="1128646"/>
          <a:ext cx="4633976" cy="5036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843">
                  <a:extLst>
                    <a:ext uri="{9D8B030D-6E8A-4147-A177-3AD203B41FA5}">
                      <a16:colId xmlns:a16="http://schemas.microsoft.com/office/drawing/2014/main" val="1869280377"/>
                    </a:ext>
                  </a:extLst>
                </a:gridCol>
                <a:gridCol w="964494">
                  <a:extLst>
                    <a:ext uri="{9D8B030D-6E8A-4147-A177-3AD203B41FA5}">
                      <a16:colId xmlns:a16="http://schemas.microsoft.com/office/drawing/2014/main" val="909835595"/>
                    </a:ext>
                  </a:extLst>
                </a:gridCol>
                <a:gridCol w="995951">
                  <a:extLst>
                    <a:ext uri="{9D8B030D-6E8A-4147-A177-3AD203B41FA5}">
                      <a16:colId xmlns:a16="http://schemas.microsoft.com/office/drawing/2014/main" val="2907712030"/>
                    </a:ext>
                  </a:extLst>
                </a:gridCol>
                <a:gridCol w="687958">
                  <a:extLst>
                    <a:ext uri="{9D8B030D-6E8A-4147-A177-3AD203B41FA5}">
                      <a16:colId xmlns:a16="http://schemas.microsoft.com/office/drawing/2014/main" val="851734106"/>
                    </a:ext>
                  </a:extLst>
                </a:gridCol>
                <a:gridCol w="1067730">
                  <a:extLst>
                    <a:ext uri="{9D8B030D-6E8A-4147-A177-3AD203B41FA5}">
                      <a16:colId xmlns:a16="http://schemas.microsoft.com/office/drawing/2014/main" val="651797026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time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Conn.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Conn1 – Conn2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023935"/>
                  </a:ext>
                </a:extLst>
              </a:tr>
              <a:tr h="340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69231"/>
                  </a:ext>
                </a:extLst>
              </a:tr>
              <a:tr h="3735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083856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29988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291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1299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953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5405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366364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2746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88243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799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72242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CF1BD4D-C7C7-5C49-A6E1-B54CB99A12DE}"/>
              </a:ext>
            </a:extLst>
          </p:cNvPr>
          <p:cNvSpPr txBox="1"/>
          <p:nvPr/>
        </p:nvSpPr>
        <p:spPr>
          <a:xfrm>
            <a:off x="7263970" y="6086694"/>
            <a:ext cx="320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max throughput = 6</a:t>
            </a:r>
          </a:p>
        </p:txBody>
      </p:sp>
    </p:spTree>
    <p:extLst>
      <p:ext uri="{BB962C8B-B14F-4D97-AF65-F5344CB8AC3E}">
        <p14:creationId xmlns:p14="http://schemas.microsoft.com/office/powerpoint/2010/main" val="44178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6627-8B01-C847-BE39-DD581889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TCP Fair?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310D-03F8-B349-8D94-A9825032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9F14A-66B7-A946-821E-B57DB7EA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F6598-FB82-024A-B8D2-0A39DC62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876E4E4-E40D-C149-AAD9-B50454CF54BC}"/>
              </a:ext>
            </a:extLst>
          </p:cNvPr>
          <p:cNvSpPr txBox="1">
            <a:spLocks noChangeArrowheads="1"/>
          </p:cNvSpPr>
          <p:nvPr/>
        </p:nvSpPr>
        <p:spPr>
          <a:xfrm>
            <a:off x="361905" y="1209253"/>
            <a:ext cx="9579964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two competing TCP sessions:</a:t>
            </a: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C9C96D75-3F3D-5D4D-AAE8-DDDECC91F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953657" y="5974862"/>
            <a:ext cx="36385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A62F0303-E1D4-F140-9DB7-8E79AEE5D1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3657" y="2879237"/>
            <a:ext cx="0" cy="30861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89DC5E2E-288B-5648-90EC-4EF6E5AC8969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347232" y="4614375"/>
            <a:ext cx="3560763" cy="142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428A5306-C006-0D4C-9B86-5C2937B92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607" y="3126887"/>
            <a:ext cx="2819400" cy="2809875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2D5AA59A-A395-7143-B016-90AFB5993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70" y="2955437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1DB7544E-9CA2-F249-8C55-FC3EC62D4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520" y="6003437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8B2375AF-4765-6F45-97BA-992212256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495" y="2945912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equal bandwidth share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0C36E012-6CF8-E742-A501-AB55A2EC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70" y="5984387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1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F8BD3A0A-E541-3C46-A02F-7CB97FADDE45}"/>
              </a:ext>
            </a:extLst>
          </p:cNvPr>
          <p:cNvSpPr txBox="1">
            <a:spLocks noChangeArrowheads="1"/>
          </p:cNvSpPr>
          <p:nvPr/>
        </p:nvSpPr>
        <p:spPr bwMode="auto">
          <a:xfrm rot="-5396642">
            <a:off x="-1021987" y="4523094"/>
            <a:ext cx="354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2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56F20F1F-7D44-7448-A789-9BD2EB108451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056969" y="5231913"/>
            <a:ext cx="1293813" cy="4762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873695FB-77D7-E045-AB12-BA6A41E3E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895" y="4803287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1473261-E2EB-2744-9441-B7C9002A4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4257" y="4765187"/>
            <a:ext cx="1171575" cy="63182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8D22A35-C538-864D-96C6-4967F3A72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8707" y="4558812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A0B0A908-D151-6A4F-9537-314B06BB56DB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736295" y="4904887"/>
            <a:ext cx="1303337" cy="23813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E254DED5-A921-584C-BF62-B4B311A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145" y="4317512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6CD19BA2-11D2-CC4A-BB14-CA633826B2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1382" y="4479437"/>
            <a:ext cx="981075" cy="76517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C57857B0-4573-8E48-B011-94452224F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657" y="4111137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8F3C35F-3E33-B34A-90F3-12D753EE5E6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592626" y="4758044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4AB2D00B-0CD0-0546-A20C-B6B8673F32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4707" y="4298462"/>
            <a:ext cx="911225" cy="88900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85A81D31-B793-494E-A37C-23F84256C47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513251" y="4694544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82D7D2-1142-7946-8511-8E32B69675C0}"/>
              </a:ext>
            </a:extLst>
          </p:cNvPr>
          <p:cNvSpPr/>
          <p:nvPr/>
        </p:nvSpPr>
        <p:spPr>
          <a:xfrm>
            <a:off x="2250131" y="5579004"/>
            <a:ext cx="166255" cy="166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3BB24006-DCCA-AF4D-A060-CBDBD0F9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02857"/>
              </p:ext>
            </p:extLst>
          </p:nvPr>
        </p:nvGraphicFramePr>
        <p:xfrm>
          <a:off x="7179111" y="1128646"/>
          <a:ext cx="4633976" cy="5036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843">
                  <a:extLst>
                    <a:ext uri="{9D8B030D-6E8A-4147-A177-3AD203B41FA5}">
                      <a16:colId xmlns:a16="http://schemas.microsoft.com/office/drawing/2014/main" val="1869280377"/>
                    </a:ext>
                  </a:extLst>
                </a:gridCol>
                <a:gridCol w="964494">
                  <a:extLst>
                    <a:ext uri="{9D8B030D-6E8A-4147-A177-3AD203B41FA5}">
                      <a16:colId xmlns:a16="http://schemas.microsoft.com/office/drawing/2014/main" val="909835595"/>
                    </a:ext>
                  </a:extLst>
                </a:gridCol>
                <a:gridCol w="995951">
                  <a:extLst>
                    <a:ext uri="{9D8B030D-6E8A-4147-A177-3AD203B41FA5}">
                      <a16:colId xmlns:a16="http://schemas.microsoft.com/office/drawing/2014/main" val="2907712030"/>
                    </a:ext>
                  </a:extLst>
                </a:gridCol>
                <a:gridCol w="687958">
                  <a:extLst>
                    <a:ext uri="{9D8B030D-6E8A-4147-A177-3AD203B41FA5}">
                      <a16:colId xmlns:a16="http://schemas.microsoft.com/office/drawing/2014/main" val="851734106"/>
                    </a:ext>
                  </a:extLst>
                </a:gridCol>
                <a:gridCol w="1067730">
                  <a:extLst>
                    <a:ext uri="{9D8B030D-6E8A-4147-A177-3AD203B41FA5}">
                      <a16:colId xmlns:a16="http://schemas.microsoft.com/office/drawing/2014/main" val="651797026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time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Conn.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Conn1 – Conn2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023935"/>
                  </a:ext>
                </a:extLst>
              </a:tr>
              <a:tr h="340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69231"/>
                  </a:ext>
                </a:extLst>
              </a:tr>
              <a:tr h="3735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083856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29988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291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1299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953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5405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366364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2746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88243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799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72242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CF1BD4D-C7C7-5C49-A6E1-B54CB99A12DE}"/>
              </a:ext>
            </a:extLst>
          </p:cNvPr>
          <p:cNvSpPr txBox="1"/>
          <p:nvPr/>
        </p:nvSpPr>
        <p:spPr>
          <a:xfrm>
            <a:off x="7263970" y="6086694"/>
            <a:ext cx="320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max throughput = 6</a:t>
            </a:r>
          </a:p>
        </p:txBody>
      </p:sp>
    </p:spTree>
    <p:extLst>
      <p:ext uri="{BB962C8B-B14F-4D97-AF65-F5344CB8AC3E}">
        <p14:creationId xmlns:p14="http://schemas.microsoft.com/office/powerpoint/2010/main" val="2294983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8187-777A-5242-B05F-7EB3380B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Fairness: Jain’s fairness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6395C-D161-C647-9932-4DA61559C2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a set of flows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 2, 3,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throughputs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/>
                  <a:t>:</a:t>
                </a:r>
              </a:p>
              <a:p>
                <a:pPr marL="45718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713FF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71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71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71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713FF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713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713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71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71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713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71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71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71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71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713FF"/>
                                      </a:solidFill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713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713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71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71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713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71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71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71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71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p>
                              <m:r>
                                <a:rPr lang="en-US" i="1">
                                  <a:solidFill>
                                    <a:srgbClr val="0713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713FF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0713FF"/>
                    </a:solidFill>
                  </a:rPr>
                  <a:t>Best case: 1 </a:t>
                </a:r>
                <a:r>
                  <a:rPr lang="en-US" dirty="0"/>
                  <a:t>-&gt; all users equally share the bandwidth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Worst case: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one user has all the bandwidth, others get nothing</a:t>
                </a:r>
              </a:p>
              <a:p>
                <a:pPr lvl="1"/>
                <a:r>
                  <a:rPr lang="en-US" dirty="0"/>
                  <a:t>Consider 2 users, sharing 6 units bandwidth</a:t>
                </a:r>
              </a:p>
              <a:p>
                <a:pPr lvl="2"/>
                <a:r>
                  <a:rPr lang="en-US" dirty="0"/>
                  <a:t>Unfair allocation: 1 user has everything: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(6+0)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∗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(6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Timestep 1 for example on </a:t>
                </a:r>
                <a:r>
                  <a:rPr lang="en-US" dirty="0" err="1"/>
                  <a:t>prev</a:t>
                </a:r>
                <a:r>
                  <a:rPr lang="en-US" dirty="0"/>
                  <a:t> slide: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 ∗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Timestep 9 for example on </a:t>
                </a:r>
                <a:r>
                  <a:rPr lang="en-US" dirty="0" err="1"/>
                  <a:t>prev</a:t>
                </a:r>
                <a:r>
                  <a:rPr lang="en-US" dirty="0"/>
                  <a:t> slide: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3.125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2.875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 ∗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.125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2.875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2∗18.031250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0.9983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6395C-D161-C647-9932-4DA61559C2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2" t="-4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F4B4D-708B-C349-9733-23A1686E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67D25-A737-4A47-8F7F-27C272D7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5BFA2-64AD-124C-8A77-B53D63E4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5783-6B99-0044-8BFE-A7D3D847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653B-E275-B641-9510-0606E6000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Two key questions: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How do senders </a:t>
            </a:r>
            <a:r>
              <a:rPr lang="en-US" b="1" dirty="0">
                <a:solidFill>
                  <a:srgbClr val="0713FF"/>
                </a:solidFill>
              </a:rPr>
              <a:t>infer</a:t>
            </a:r>
            <a:r>
              <a:rPr lang="en-US" dirty="0">
                <a:solidFill>
                  <a:srgbClr val="0713FF"/>
                </a:solidFill>
              </a:rPr>
              <a:t> that there is congestion?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How do senders </a:t>
            </a:r>
            <a:r>
              <a:rPr lang="en-US" b="1" dirty="0">
                <a:solidFill>
                  <a:srgbClr val="0713FF"/>
                </a:solidFill>
              </a:rPr>
              <a:t>adjust</a:t>
            </a:r>
            <a:r>
              <a:rPr lang="en-US" dirty="0">
                <a:solidFill>
                  <a:srgbClr val="0713FF"/>
                </a:solidFill>
              </a:rPr>
              <a:t> their sending rates in response?</a:t>
            </a:r>
          </a:p>
          <a:p>
            <a:pPr lvl="1"/>
            <a:endParaRPr lang="en-US" dirty="0">
              <a:solidFill>
                <a:srgbClr val="0713FF"/>
              </a:solidFill>
            </a:endParaRPr>
          </a:p>
          <a:p>
            <a:r>
              <a:rPr lang="en-US" b="1" dirty="0"/>
              <a:t>High-level answers:</a:t>
            </a:r>
          </a:p>
          <a:p>
            <a:pPr lvl="1"/>
            <a:r>
              <a:rPr lang="en-US" dirty="0"/>
              <a:t>Many possibilities…traditionally, for TCP, assume </a:t>
            </a:r>
            <a:r>
              <a:rPr lang="en-US" b="1" dirty="0"/>
              <a:t>loss</a:t>
            </a:r>
            <a:r>
              <a:rPr lang="en-US" dirty="0"/>
              <a:t> implies congestion</a:t>
            </a:r>
          </a:p>
          <a:p>
            <a:pPr lvl="1"/>
            <a:r>
              <a:rPr lang="en-US" dirty="0"/>
              <a:t>Maintain a </a:t>
            </a:r>
            <a:r>
              <a:rPr lang="en-US" b="1" dirty="0"/>
              <a:t>window</a:t>
            </a:r>
            <a:r>
              <a:rPr lang="en-US" dirty="0"/>
              <a:t> that shrinks whenever congestion is detected (and increases when no congestion is detected)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B171B-9877-D347-AB70-6A1B6237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1B9CB-B6F7-F54D-9D97-4BE7CDFF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95526-A08A-D246-9990-1C440AC4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1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6627-8B01-C847-BE39-DD581889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TCP Fair?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310D-03F8-B349-8D94-A9825032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9F14A-66B7-A946-821E-B57DB7EA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F6598-FB82-024A-B8D2-0A39DC62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876E4E4-E40D-C149-AAD9-B50454CF54BC}"/>
              </a:ext>
            </a:extLst>
          </p:cNvPr>
          <p:cNvSpPr txBox="1">
            <a:spLocks noChangeArrowheads="1"/>
          </p:cNvSpPr>
          <p:nvPr/>
        </p:nvSpPr>
        <p:spPr>
          <a:xfrm>
            <a:off x="1028116" y="1209675"/>
            <a:ext cx="10643184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two competing TCP sessions: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additive increase gives slope of 1, as throughout increases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multiplicative decrease decreases throughput proportionally </a:t>
            </a: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C9C96D75-3F3D-5D4D-AAE8-DDDECC91F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1800" y="6091237"/>
            <a:ext cx="36385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A62F0303-E1D4-F140-9DB7-8E79AEE5D1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01800" y="2995612"/>
            <a:ext cx="0" cy="30861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89DC5E2E-288B-5648-90EC-4EF6E5AC8969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095375" y="4730750"/>
            <a:ext cx="3560763" cy="142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428A5306-C006-0D4C-9B86-5C2937B92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2750" y="3243262"/>
            <a:ext cx="2819400" cy="2809875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2D5AA59A-A395-7143-B016-90AFB5993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071812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1DB7544E-9CA2-F249-8C55-FC3EC62D4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6119812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8B2375AF-4765-6F45-97BA-992212256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38" y="3062287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equal bandwidth share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0C36E012-6CF8-E742-A501-AB55A2EC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6100762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1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F8BD3A0A-E541-3C46-A02F-7CB97FADDE45}"/>
              </a:ext>
            </a:extLst>
          </p:cNvPr>
          <p:cNvSpPr txBox="1">
            <a:spLocks noChangeArrowheads="1"/>
          </p:cNvSpPr>
          <p:nvPr/>
        </p:nvSpPr>
        <p:spPr bwMode="auto">
          <a:xfrm rot="-5396642">
            <a:off x="-273844" y="4639469"/>
            <a:ext cx="354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2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56F20F1F-7D44-7448-A789-9BD2EB108451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805112" y="5348288"/>
            <a:ext cx="1293813" cy="4762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873695FB-77D7-E045-AB12-BA6A41E3E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38" y="4919662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1473261-E2EB-2744-9441-B7C9002A4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92400" y="4881562"/>
            <a:ext cx="1171575" cy="63182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88D22A35-C538-864D-96C6-4967F3A72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50" y="4675187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A0B0A908-D151-6A4F-9537-314B06BB56DB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484438" y="5021262"/>
            <a:ext cx="1303337" cy="23813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E254DED5-A921-584C-BF62-B4B311A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8" y="4433887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6CD19BA2-11D2-CC4A-BB14-CA633826B2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9525" y="4595812"/>
            <a:ext cx="981075" cy="76517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C57857B0-4573-8E48-B011-94452224F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800" y="4227512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8F3C35F-3E33-B34A-90F3-12D753EE5E6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340769" y="4874419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4AB2D00B-0CD0-0546-A20C-B6B8673F32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2850" y="4414837"/>
            <a:ext cx="911225" cy="88900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85A81D31-B793-494E-A37C-23F84256C47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261394" y="4810919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7C0B68-4E2B-ED46-9B1D-7847EF1B34DC}"/>
              </a:ext>
            </a:extLst>
          </p:cNvPr>
          <p:cNvGrpSpPr/>
          <p:nvPr/>
        </p:nvGrpSpPr>
        <p:grpSpPr>
          <a:xfrm>
            <a:off x="7983110" y="3205277"/>
            <a:ext cx="3864041" cy="2713458"/>
            <a:chOff x="7983110" y="3205277"/>
            <a:chExt cx="3864041" cy="27134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ACD18C-A955-B742-A349-493B1FCE7099}"/>
                </a:ext>
              </a:extLst>
            </p:cNvPr>
            <p:cNvSpPr txBox="1"/>
            <p:nvPr/>
          </p:nvSpPr>
          <p:spPr>
            <a:xfrm>
              <a:off x="8130707" y="3671674"/>
              <a:ext cx="3703160" cy="219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A: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Yes, under idealized assumptions:</a:t>
              </a:r>
            </a:p>
            <a:p>
              <a:pPr marL="3429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same RTT</a:t>
              </a:r>
            </a:p>
            <a:p>
              <a:pPr marL="3429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single connection per app</a:t>
              </a:r>
            </a:p>
            <a:p>
              <a:pPr marL="3429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only TCP traffic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447318-0BB8-774F-85BF-A225ED59F26A}"/>
                </a:ext>
              </a:extLst>
            </p:cNvPr>
            <p:cNvSpPr/>
            <p:nvPr/>
          </p:nvSpPr>
          <p:spPr>
            <a:xfrm>
              <a:off x="7983110" y="3468687"/>
              <a:ext cx="3864041" cy="2450048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21B9E0-B734-7143-AA79-FEC3A5117CD0}"/>
                </a:ext>
              </a:extLst>
            </p:cNvPr>
            <p:cNvSpPr/>
            <p:nvPr/>
          </p:nvSpPr>
          <p:spPr>
            <a:xfrm>
              <a:off x="8338252" y="3328994"/>
              <a:ext cx="1762727" cy="25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C3E6E5-A439-B646-96EA-8680F379D606}"/>
                </a:ext>
              </a:extLst>
            </p:cNvPr>
            <p:cNvSpPr txBox="1"/>
            <p:nvPr/>
          </p:nvSpPr>
          <p:spPr>
            <a:xfrm>
              <a:off x="8332482" y="3205277"/>
              <a:ext cx="17684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TCP fair?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EC82D7D2-1142-7946-8511-8E32B69675C0}"/>
              </a:ext>
            </a:extLst>
          </p:cNvPr>
          <p:cNvSpPr/>
          <p:nvPr/>
        </p:nvSpPr>
        <p:spPr>
          <a:xfrm>
            <a:off x="2998274" y="5695379"/>
            <a:ext cx="166255" cy="166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332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0EC7-95D6-DC4D-A1C9-D88BE000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Unfairness and TCP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A4D51-92A4-E94F-9875-22788C91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30EFA-2307-F04F-83AC-7092F5C0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57FDA-744A-6B48-B240-4CA66069D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025E38-3716-8B4C-94A9-2F4CA6D053C3}"/>
              </a:ext>
            </a:extLst>
          </p:cNvPr>
          <p:cNvSpPr txBox="1">
            <a:spLocks/>
          </p:cNvSpPr>
          <p:nvPr/>
        </p:nvSpPr>
        <p:spPr>
          <a:xfrm>
            <a:off x="457200" y="1495425"/>
            <a:ext cx="10110486" cy="239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TCP throughput depends on RTT</a:t>
            </a:r>
          </a:p>
          <a:p>
            <a:r>
              <a:rPr lang="en-US" dirty="0"/>
              <a:t>Flows with shorter RTT can increase </a:t>
            </a:r>
            <a:r>
              <a:rPr lang="en-US" dirty="0" err="1"/>
              <a:t>cwnd</a:t>
            </a:r>
            <a:r>
              <a:rPr lang="en-US" dirty="0"/>
              <a:t> faster than flows with long RTT (feedback arrives faster)</a:t>
            </a:r>
          </a:p>
          <a:p>
            <a:r>
              <a:rPr lang="en-US" dirty="0">
                <a:solidFill>
                  <a:srgbClr val="0713FF"/>
                </a:solidFill>
              </a:rPr>
              <a:t>TCP unfair in the face of heterogeneous RTTs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8" name="Group 41">
            <a:extLst>
              <a:ext uri="{FF2B5EF4-FFF2-40B4-BE49-F238E27FC236}">
                <a16:creationId xmlns:a16="http://schemas.microsoft.com/office/drawing/2014/main" id="{AA796064-16E0-5E41-BBD6-09A2A3191ECD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743325"/>
            <a:ext cx="6324600" cy="2286000"/>
            <a:chOff x="1152" y="1728"/>
            <a:chExt cx="3984" cy="1440"/>
          </a:xfrm>
        </p:grpSpPr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A516BC8B-2630-DC40-AE9E-E21BA4C7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442"/>
              <a:ext cx="611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endParaRPr lang="en-US" sz="1800" b="0"/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C6F85436-B65D-1945-B3B5-6CDB1AED2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1" y="2175"/>
              <a:ext cx="105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endParaRPr lang="en-US" b="0">
                <a:latin typeface="Tahoma" charset="0"/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2674E3EB-7E5A-4E4F-B5F0-3E9A2BAB5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>
                  <a:latin typeface="Tahoma" charset="0"/>
                </a:rPr>
                <a:t>A1</a:t>
              </a: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C0470C42-FBE0-A643-9F37-417BFB2D9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19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 dirty="0">
                  <a:latin typeface="Tahoma" charset="0"/>
                </a:rPr>
                <a:t>A2</a:t>
              </a:r>
            </a:p>
          </p:txBody>
        </p:sp>
        <p:sp>
          <p:nvSpPr>
            <p:cNvPr id="13" name="Rectangle 22">
              <a:extLst>
                <a:ext uri="{FF2B5EF4-FFF2-40B4-BE49-F238E27FC236}">
                  <a16:creationId xmlns:a16="http://schemas.microsoft.com/office/drawing/2014/main" id="{9458600C-4B75-0A4C-87DD-75175262D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" y="2867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 dirty="0">
                  <a:latin typeface="Tahoma" charset="0"/>
                </a:rPr>
                <a:t>B2</a:t>
              </a:r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1A6B4F89-FFCA-164C-871E-68AECB6DA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" y="1728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59304" tIns="29651" rIns="59304" bIns="29651" anchor="ctr"/>
            <a:lstStyle/>
            <a:p>
              <a:pPr algn="ctr"/>
              <a:r>
                <a:rPr lang="en-US" sz="2800" b="0" dirty="0">
                  <a:latin typeface="Tahoma" charset="0"/>
                </a:rPr>
                <a:t>B1</a:t>
              </a:r>
            </a:p>
          </p:txBody>
        </p:sp>
        <p:sp>
          <p:nvSpPr>
            <p:cNvPr id="15" name="Line 38">
              <a:extLst>
                <a:ext uri="{FF2B5EF4-FFF2-40B4-BE49-F238E27FC236}">
                  <a16:creationId xmlns:a16="http://schemas.microsoft.com/office/drawing/2014/main" id="{69E7C04D-58EB-6A48-A98C-8D9D3C0E86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2448"/>
              <a:ext cx="0" cy="282"/>
            </a:xfrm>
            <a:prstGeom prst="line">
              <a:avLst/>
            </a:prstGeom>
            <a:noFill/>
            <a:ln w="12700">
              <a:solidFill>
                <a:srgbClr val="000090"/>
              </a:solidFill>
              <a:prstDash val="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 sz="1800" b="0"/>
            </a:p>
          </p:txBody>
        </p:sp>
      </p:grpSp>
      <p:pic>
        <p:nvPicPr>
          <p:cNvPr id="16" name="Picture 5">
            <a:extLst>
              <a:ext uri="{FF2B5EF4-FFF2-40B4-BE49-F238E27FC236}">
                <a16:creationId xmlns:a16="http://schemas.microsoft.com/office/drawing/2014/main" id="{3F666442-24AA-7D4A-B833-2E3C30D2F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657725"/>
            <a:ext cx="645226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66C1392E-04AB-0445-B48C-CD821A0C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657725"/>
            <a:ext cx="645226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EB1FC1-881E-924C-AD00-E86E5233F48C}"/>
              </a:ext>
            </a:extLst>
          </p:cNvPr>
          <p:cNvSpPr txBox="1"/>
          <p:nvPr/>
        </p:nvSpPr>
        <p:spPr>
          <a:xfrm>
            <a:off x="4024545" y="5343525"/>
            <a:ext cx="116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i="1" dirty="0">
                <a:latin typeface="+mn-lt"/>
              </a:rPr>
              <a:t>bottleneck</a:t>
            </a:r>
          </a:p>
          <a:p>
            <a:pPr algn="ctr"/>
            <a:r>
              <a:rPr lang="en-US" sz="1800" b="0" i="1" dirty="0">
                <a:latin typeface="+mn-lt"/>
              </a:rPr>
              <a:t>link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C9776BB-5287-2E4C-94E6-513C8C4317AF}"/>
              </a:ext>
            </a:extLst>
          </p:cNvPr>
          <p:cNvSpPr/>
          <p:nvPr/>
        </p:nvSpPr>
        <p:spPr>
          <a:xfrm>
            <a:off x="1877020" y="4152943"/>
            <a:ext cx="5701910" cy="580982"/>
          </a:xfrm>
          <a:custGeom>
            <a:avLst/>
            <a:gdLst>
              <a:gd name="connsiteX0" fmla="*/ 0 w 5701910"/>
              <a:gd name="connsiteY0" fmla="*/ 27020 h 580982"/>
              <a:gd name="connsiteX1" fmla="*/ 2702327 w 5701910"/>
              <a:gd name="connsiteY1" fmla="*/ 580929 h 580982"/>
              <a:gd name="connsiteX2" fmla="*/ 5701910 w 5701910"/>
              <a:gd name="connsiteY2" fmla="*/ 0 h 58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1910" h="580982">
                <a:moveTo>
                  <a:pt x="0" y="27020"/>
                </a:moveTo>
                <a:cubicBezTo>
                  <a:pt x="876004" y="306226"/>
                  <a:pt x="1752009" y="585432"/>
                  <a:pt x="2702327" y="580929"/>
                </a:cubicBezTo>
                <a:cubicBezTo>
                  <a:pt x="3652645" y="576426"/>
                  <a:pt x="5701910" y="0"/>
                  <a:pt x="5701910" y="0"/>
                </a:cubicBezTo>
              </a:path>
            </a:pathLst>
          </a:custGeom>
          <a:ln w="38100" cmpd="sng">
            <a:solidFill>
              <a:schemeClr val="accent5"/>
            </a:solidFill>
            <a:headEnd type="triangl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6F2376E-57BA-2D49-B184-6091A0329E4F}"/>
              </a:ext>
            </a:extLst>
          </p:cNvPr>
          <p:cNvSpPr/>
          <p:nvPr/>
        </p:nvSpPr>
        <p:spPr>
          <a:xfrm rot="10800000">
            <a:off x="1765690" y="4991142"/>
            <a:ext cx="5701910" cy="580982"/>
          </a:xfrm>
          <a:custGeom>
            <a:avLst/>
            <a:gdLst>
              <a:gd name="connsiteX0" fmla="*/ 0 w 5701910"/>
              <a:gd name="connsiteY0" fmla="*/ 27020 h 580982"/>
              <a:gd name="connsiteX1" fmla="*/ 2702327 w 5701910"/>
              <a:gd name="connsiteY1" fmla="*/ 580929 h 580982"/>
              <a:gd name="connsiteX2" fmla="*/ 5701910 w 5701910"/>
              <a:gd name="connsiteY2" fmla="*/ 0 h 58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1910" h="580982">
                <a:moveTo>
                  <a:pt x="0" y="27020"/>
                </a:moveTo>
                <a:cubicBezTo>
                  <a:pt x="876004" y="306226"/>
                  <a:pt x="1752009" y="585432"/>
                  <a:pt x="2702327" y="580929"/>
                </a:cubicBezTo>
                <a:cubicBezTo>
                  <a:pt x="3652645" y="576426"/>
                  <a:pt x="5701910" y="0"/>
                  <a:pt x="5701910" y="0"/>
                </a:cubicBezTo>
              </a:path>
            </a:pathLst>
          </a:custGeom>
          <a:ln w="38100" cmpd="sng">
            <a:solidFill>
              <a:schemeClr val="accent4"/>
            </a:solidFill>
            <a:headEnd type="triangl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8380D4-164A-7546-9953-66CE7388F88E}"/>
              </a:ext>
            </a:extLst>
          </p:cNvPr>
          <p:cNvSpPr txBox="1"/>
          <p:nvPr/>
        </p:nvSpPr>
        <p:spPr>
          <a:xfrm>
            <a:off x="5942197" y="404812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accent5"/>
                </a:solidFill>
                <a:latin typeface="+mn-lt"/>
              </a:rPr>
              <a:t>100ms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992D7D-96AA-AE40-AAAB-5927C7DBE829}"/>
              </a:ext>
            </a:extLst>
          </p:cNvPr>
          <p:cNvSpPr txBox="1"/>
          <p:nvPr/>
        </p:nvSpPr>
        <p:spPr>
          <a:xfrm>
            <a:off x="5942198" y="5202793"/>
            <a:ext cx="80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accent4"/>
                </a:solidFill>
                <a:latin typeface="+mn-lt"/>
              </a:rPr>
              <a:t>200ms</a:t>
            </a:r>
          </a:p>
        </p:txBody>
      </p:sp>
      <p:graphicFrame>
        <p:nvGraphicFramePr>
          <p:cNvPr id="23" name="Table 34">
            <a:extLst>
              <a:ext uri="{FF2B5EF4-FFF2-40B4-BE49-F238E27FC236}">
                <a16:creationId xmlns:a16="http://schemas.microsoft.com/office/drawing/2014/main" id="{CA6C26BD-00BE-E245-A811-3BB733F97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086459"/>
              </p:ext>
            </p:extLst>
          </p:nvPr>
        </p:nvGraphicFramePr>
        <p:xfrm>
          <a:off x="8802711" y="3164758"/>
          <a:ext cx="3165059" cy="284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743">
                  <a:extLst>
                    <a:ext uri="{9D8B030D-6E8A-4147-A177-3AD203B41FA5}">
                      <a16:colId xmlns:a16="http://schemas.microsoft.com/office/drawing/2014/main" val="1869280377"/>
                    </a:ext>
                  </a:extLst>
                </a:gridCol>
                <a:gridCol w="714894">
                  <a:extLst>
                    <a:ext uri="{9D8B030D-6E8A-4147-A177-3AD203B41FA5}">
                      <a16:colId xmlns:a16="http://schemas.microsoft.com/office/drawing/2014/main" val="909835595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2907712030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651797026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r>
                        <a:rPr lang="en-US" dirty="0"/>
                        <a:t>time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Conn1 – Conn2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023935"/>
                  </a:ext>
                </a:extLst>
              </a:tr>
              <a:tr h="340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69231"/>
                  </a:ext>
                </a:extLst>
              </a:tr>
              <a:tr h="3735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083856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29988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291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1299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9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129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DC8A-F4C3-4943-ABBA-0FAC3B3E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Unfairness and TCP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8BA85-BB1D-6C43-BACE-56E0FCF9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2716513"/>
          </a:xfrm>
        </p:spPr>
        <p:txBody>
          <a:bodyPr/>
          <a:lstStyle/>
          <a:p>
            <a:r>
              <a:rPr lang="en-US" dirty="0"/>
              <a:t>Applications (e.g., Web) can open many parallel TCP connections to transfer data</a:t>
            </a:r>
          </a:p>
          <a:p>
            <a:r>
              <a:rPr lang="en-US" dirty="0"/>
              <a:t>Unfairness on an application basis</a:t>
            </a:r>
          </a:p>
          <a:p>
            <a:pPr lvl="1"/>
            <a:r>
              <a:rPr lang="en-US" dirty="0"/>
              <a:t>Using more TCP connections an application can obtain a higher aggregate throughput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7B4A1-CB1E-C24A-8734-876A85C8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E3B9D-AA9E-C848-A42A-52DD5C0E1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B60D-B5F7-D041-BC97-EA7A476F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4CC821-48C7-744D-B7D4-A44B31B7CC71}"/>
              </a:ext>
            </a:extLst>
          </p:cNvPr>
          <p:cNvSpPr txBox="1">
            <a:spLocks/>
          </p:cNvSpPr>
          <p:nvPr/>
        </p:nvSpPr>
        <p:spPr>
          <a:xfrm>
            <a:off x="5499864" y="4782588"/>
            <a:ext cx="6202141" cy="1590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</a:t>
            </a:r>
          </a:p>
          <a:p>
            <a:pPr lvl="1"/>
            <a:r>
              <a:rPr lang="en-US" dirty="0"/>
              <a:t> A starts 10 connections to B</a:t>
            </a:r>
          </a:p>
          <a:p>
            <a:pPr lvl="1"/>
            <a:r>
              <a:rPr lang="en-US" dirty="0"/>
              <a:t>D starts 1 connection to E</a:t>
            </a:r>
          </a:p>
          <a:p>
            <a:pPr lvl="1"/>
            <a:r>
              <a:rPr lang="en-US" dirty="0"/>
              <a:t>Each connection gets about the same throughput</a:t>
            </a:r>
          </a:p>
          <a:p>
            <a:r>
              <a:rPr lang="en-US" dirty="0">
                <a:solidFill>
                  <a:srgbClr val="0713FF"/>
                </a:solidFill>
              </a:rPr>
              <a:t>Then A gets 10 times more throughput than D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0705E4E-DDA8-7A4A-8ADA-BFA9FB07386F}"/>
              </a:ext>
            </a:extLst>
          </p:cNvPr>
          <p:cNvGrpSpPr>
            <a:grpSpLocks/>
          </p:cNvGrpSpPr>
          <p:nvPr/>
        </p:nvGrpSpPr>
        <p:grpSpPr bwMode="auto">
          <a:xfrm>
            <a:off x="5674488" y="3859033"/>
            <a:ext cx="5264150" cy="915364"/>
            <a:chOff x="1309" y="834"/>
            <a:chExt cx="3316" cy="1054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BE0E1B65-091B-D74D-88F9-9DBEE67CD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006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/>
            <a:p>
              <a:pPr algn="ctr" defTabSz="820738" eaLnBrk="1" hangingPunct="1">
                <a:defRPr/>
              </a:pPr>
              <a:r>
                <a:rPr lang="en-US" sz="2000" b="0">
                  <a:latin typeface="Tahoma" charset="0"/>
                  <a:cs typeface="+mn-cs"/>
                </a:rPr>
                <a:t>A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5E632C73-913B-A949-BB01-8D8BE9159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" y="1180"/>
              <a:ext cx="1048" cy="3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/>
            <a:p>
              <a:pPr>
                <a:defRPr/>
              </a:pPr>
              <a:endParaRPr lang="en-US" sz="2000" b="0">
                <a:cs typeface="+mn-cs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1A8E3D8-1AFE-7743-BA2A-C0A73C617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006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/>
            <a:p>
              <a:pPr algn="ctr" defTabSz="820738" eaLnBrk="1" hangingPunct="1">
                <a:defRPr/>
              </a:pPr>
              <a:r>
                <a:rPr lang="en-US" sz="2000" b="0">
                  <a:latin typeface="Tahoma" charset="0"/>
                  <a:cs typeface="+mn-cs"/>
                </a:rPr>
                <a:t>B</a:t>
              </a: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7E7A28B6-AE10-FD41-AE47-4FE45B195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4" y="1156"/>
              <a:ext cx="829" cy="109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/>
            <a:p>
              <a:pPr>
                <a:defRPr/>
              </a:pPr>
              <a:endParaRPr lang="en-US" sz="2000" b="0">
                <a:cs typeface="+mn-cs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CBD36043-EFE2-4D49-8541-3FABFA92C7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1" y="1156"/>
              <a:ext cx="829" cy="109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/>
            <a:p>
              <a:pPr>
                <a:defRPr/>
              </a:pPr>
              <a:endParaRPr lang="en-US" sz="2000" b="0">
                <a:cs typeface="+mn-cs"/>
              </a:endParaRP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6FB36801-2B9E-A146-9D68-4E33F9631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8" y="891"/>
              <a:ext cx="105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endParaRPr lang="en-US" sz="2000" b="0">
                <a:latin typeface="Tahoma" charset="0"/>
                <a:cs typeface="+mn-cs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6DE3AF60-239B-4641-9889-9E4FD7BBDF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3" y="834"/>
              <a:ext cx="220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 b="0" dirty="0">
                  <a:solidFill>
                    <a:schemeClr val="accent5"/>
                  </a:solidFill>
                  <a:latin typeface="Tahoma" charset="0"/>
                  <a:cs typeface="+mn-cs"/>
                </a:rPr>
                <a:t>x</a:t>
              </a: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3162E920-5A94-8A48-A1A7-10D64FF6E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392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/>
            <a:p>
              <a:pPr algn="ctr" defTabSz="820738" eaLnBrk="1" hangingPunct="1">
                <a:defRPr/>
              </a:pPr>
              <a:r>
                <a:rPr lang="en-US" sz="2000" b="0">
                  <a:latin typeface="Tahoma" charset="0"/>
                  <a:cs typeface="+mn-cs"/>
                </a:rPr>
                <a:t>D</a:t>
              </a: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1B83BAF-48C0-234E-9781-886CF5B3C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392"/>
              <a:ext cx="305" cy="3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/>
            <a:p>
              <a:pPr algn="ctr" defTabSz="820738" eaLnBrk="1" hangingPunct="1">
                <a:defRPr/>
              </a:pPr>
              <a:r>
                <a:rPr lang="en-US" sz="2000" b="0">
                  <a:latin typeface="Tahoma" charset="0"/>
                  <a:cs typeface="+mn-cs"/>
                </a:rPr>
                <a:t>E</a:t>
              </a:r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1BCDCA1F-FC71-EC4B-93F2-67B7A5D10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4" y="1392"/>
              <a:ext cx="829" cy="127"/>
            </a:xfrm>
            <a:prstGeom prst="line">
              <a:avLst/>
            </a:prstGeom>
            <a:noFill/>
            <a:ln w="19050">
              <a:solidFill>
                <a:schemeClr val="accent4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/>
            <a:p>
              <a:pPr>
                <a:defRPr/>
              </a:pPr>
              <a:endParaRPr lang="en-US" sz="2000" b="0">
                <a:cs typeface="+mn-cs"/>
              </a:endParaRPr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33B4A883-F521-2840-8422-3B9B6291E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1" y="1392"/>
              <a:ext cx="829" cy="127"/>
            </a:xfrm>
            <a:prstGeom prst="line">
              <a:avLst/>
            </a:prstGeom>
            <a:noFill/>
            <a:ln w="19050">
              <a:solidFill>
                <a:schemeClr val="accent4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/>
            <a:p>
              <a:pPr>
                <a:defRPr/>
              </a:pPr>
              <a:endParaRPr lang="en-US" sz="2000" b="0">
                <a:cs typeface="+mn-cs"/>
              </a:endParaRPr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AEE0D676-BC72-FF45-820A-F3D3F88F2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4" y="1566"/>
              <a:ext cx="106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endParaRPr lang="en-US" sz="2000" b="0">
                <a:latin typeface="Tahoma" charset="0"/>
                <a:cs typeface="+mn-cs"/>
              </a:endParaRPr>
            </a:p>
          </p:txBody>
        </p: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46485DE0-10E8-4A44-92F9-A073C39B1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3" y="1223"/>
              <a:ext cx="220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34516" tIns="17257" rIns="34516" bIns="17257" anchor="ctr"/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 b="0" dirty="0">
                  <a:solidFill>
                    <a:schemeClr val="accent4"/>
                  </a:solidFill>
                  <a:latin typeface="Tahoma" charset="0"/>
                  <a:cs typeface="+mn-cs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792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9EB9-C081-194C-A1A3-708B4D46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Unfairness and UDP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44FB9-E010-5D42-A8CF-04A40128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UDP does not perform congestion control</a:t>
            </a:r>
          </a:p>
          <a:p>
            <a:r>
              <a:rPr lang="en-US" dirty="0"/>
              <a:t>It’s possible for UDP traffic to increase congestion and crowd out TCP traffic</a:t>
            </a:r>
          </a:p>
          <a:p>
            <a:endParaRPr lang="en-US" dirty="0"/>
          </a:p>
          <a:p>
            <a:r>
              <a:rPr lang="en-US" dirty="0"/>
              <a:t>No requirement for network applications to employ congestion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D08FD-2EF6-3E4E-9690-5C79176F3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78D81-470D-3E4D-8612-6D06CA56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B05A-DEC3-C241-BD3A-F23FCC4E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3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6519-85A2-7E40-8EA2-83DB2ED2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Performance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7DD7-8ADD-E648-9BB2-D6706080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Networks with </a:t>
            </a:r>
            <a:r>
              <a:rPr lang="en-US" b="1" dirty="0"/>
              <a:t>high bandwidth delay products </a:t>
            </a:r>
            <a:r>
              <a:rPr lang="en-US" dirty="0"/>
              <a:t>(long fat pipes)</a:t>
            </a:r>
          </a:p>
          <a:p>
            <a:pPr lvl="1"/>
            <a:r>
              <a:rPr lang="en-US" dirty="0"/>
              <a:t>Takes time to find increase the window enough to reach full utilization</a:t>
            </a:r>
          </a:p>
          <a:p>
            <a:pPr lvl="1"/>
            <a:r>
              <a:rPr lang="en-US" dirty="0"/>
              <a:t>Basing window increases on received ACKs -&gt; increase speed is proportional to RTT. Problematic for high RTT networks (and leads to unfairness)</a:t>
            </a:r>
          </a:p>
          <a:p>
            <a:r>
              <a:rPr lang="en-US" dirty="0"/>
              <a:t>Assumes </a:t>
            </a:r>
            <a:r>
              <a:rPr lang="en-US" b="1" i="1" dirty="0"/>
              <a:t>all</a:t>
            </a:r>
            <a:r>
              <a:rPr lang="en-US" b="1" dirty="0"/>
              <a:t> loss is due to congestion</a:t>
            </a:r>
          </a:p>
          <a:p>
            <a:pPr lvl="1"/>
            <a:r>
              <a:rPr lang="en-US" dirty="0"/>
              <a:t>Especially problematic for wireless environments (can have significant loss due to interference)</a:t>
            </a:r>
          </a:p>
          <a:p>
            <a:r>
              <a:rPr lang="en-US" dirty="0"/>
              <a:t>Waiting for loss to indicate congestion means </a:t>
            </a:r>
            <a:r>
              <a:rPr lang="en-US" b="1" dirty="0"/>
              <a:t>network buffers are already full</a:t>
            </a:r>
          </a:p>
          <a:p>
            <a:pPr lvl="1"/>
            <a:r>
              <a:rPr lang="en-US" dirty="0"/>
              <a:t>Leads to high delay when buffers are large (</a:t>
            </a:r>
            <a:r>
              <a:rPr lang="en-US" dirty="0" err="1"/>
              <a:t>bufferbloat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0D88D-4057-B740-BD69-491B168A5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F4C1B-5688-DB49-8A9A-9176A57B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3E10E-6F89-2C4A-AA58-3E674059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5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4F02-6356-E243-B500-D19CC6ED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Performance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4AFE1-D71C-164C-8148-88778E13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4D22C-14CA-3541-A3FD-4F8ED032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0B06B-7AA3-864E-9818-D8F5BBA4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F83883-70BF-2E45-8377-3B101CAD5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13" y="1413164"/>
            <a:ext cx="10972800" cy="494318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Many</a:t>
            </a:r>
            <a:r>
              <a:rPr lang="en-US" dirty="0"/>
              <a:t> different TCP variants developed to try to address these challenges…</a:t>
            </a:r>
          </a:p>
          <a:p>
            <a:r>
              <a:rPr lang="en-US" dirty="0"/>
              <a:t>Today, </a:t>
            </a:r>
            <a:r>
              <a:rPr lang="en-US" dirty="0">
                <a:solidFill>
                  <a:srgbClr val="0713FF"/>
                </a:solidFill>
              </a:rPr>
              <a:t>TCP CUBIC </a:t>
            </a:r>
            <a:r>
              <a:rPr lang="en-US" dirty="0"/>
              <a:t>and </a:t>
            </a:r>
            <a:r>
              <a:rPr lang="en-US" dirty="0">
                <a:solidFill>
                  <a:srgbClr val="0713FF"/>
                </a:solidFill>
              </a:rPr>
              <a:t>BBR</a:t>
            </a:r>
            <a:r>
              <a:rPr lang="en-US" dirty="0"/>
              <a:t> are some of the most widely deployed variants</a:t>
            </a:r>
          </a:p>
          <a:p>
            <a:pPr lvl="1"/>
            <a:r>
              <a:rPr lang="en-US" b="1" dirty="0"/>
              <a:t>CUBIC</a:t>
            </a:r>
            <a:r>
              <a:rPr lang="en-US" dirty="0"/>
              <a:t> aims to ramp up to max bandwidth faster and eliminate dependence on RTT</a:t>
            </a:r>
          </a:p>
          <a:p>
            <a:pPr lvl="2"/>
            <a:r>
              <a:rPr lang="en-US" dirty="0"/>
              <a:t>default for Linux</a:t>
            </a:r>
          </a:p>
          <a:p>
            <a:pPr lvl="1"/>
            <a:r>
              <a:rPr lang="en-US" b="1" dirty="0"/>
              <a:t>BBR</a:t>
            </a:r>
            <a:r>
              <a:rPr lang="en-US" dirty="0"/>
              <a:t> aims to reduce </a:t>
            </a:r>
            <a:r>
              <a:rPr lang="en-US" dirty="0" err="1"/>
              <a:t>bufferbloat</a:t>
            </a:r>
            <a:endParaRPr lang="en-US" dirty="0"/>
          </a:p>
          <a:p>
            <a:pPr lvl="2"/>
            <a:r>
              <a:rPr lang="en-US" dirty="0"/>
              <a:t>developed by Google and widely used there</a:t>
            </a:r>
          </a:p>
          <a:p>
            <a:pPr lvl="1"/>
            <a:r>
              <a:rPr lang="en-US" dirty="0"/>
              <a:t>Some interesting work on using machine learning for congestion control (e.g. PCC: </a:t>
            </a:r>
            <a:r>
              <a:rPr lang="en-US" dirty="0">
                <a:hlinkClick r:id="rId2"/>
              </a:rPr>
              <a:t>http://www.pccproject.net/</a:t>
            </a:r>
            <a:r>
              <a:rPr lang="en-US" dirty="0"/>
              <a:t>) – not really deployed today</a:t>
            </a:r>
          </a:p>
        </p:txBody>
      </p:sp>
    </p:spTree>
    <p:extLst>
      <p:ext uri="{BB962C8B-B14F-4D97-AF65-F5344CB8AC3E}">
        <p14:creationId xmlns:p14="http://schemas.microsoft.com/office/powerpoint/2010/main" val="1907112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D598-C95E-9141-A714-79B426AD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CUBIC: High-level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F069-1B83-9C45-9BAE-7FA18FAA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10972800" cy="16454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congestion avoidance, adjust window using a </a:t>
            </a:r>
            <a:r>
              <a:rPr lang="en-US" b="1" dirty="0"/>
              <a:t>cubic function</a:t>
            </a:r>
            <a:r>
              <a:rPr lang="en-US" dirty="0"/>
              <a:t> instead of linear one</a:t>
            </a:r>
          </a:p>
          <a:p>
            <a:r>
              <a:rPr lang="en-US" dirty="0"/>
              <a:t>Increase window based on real elapsed time since last congestion event, not 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8EF0-48AF-1B4A-9FC2-96A21D66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F02DF-7CBD-464A-8FAE-964E657A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1A061-8417-844B-8A4A-8CC74FDC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3313C-B3AC-A54B-82F3-A2705369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92" y="2783208"/>
            <a:ext cx="7669395" cy="33473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98F45B6-4AEF-A942-952C-575C378A340D}"/>
              </a:ext>
            </a:extLst>
          </p:cNvPr>
          <p:cNvSpPr/>
          <p:nvPr/>
        </p:nvSpPr>
        <p:spPr>
          <a:xfrm>
            <a:off x="376844" y="6142993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“CUBIC: A New TCP-Friendly High-Speed TCP Variant” </a:t>
            </a:r>
            <a:r>
              <a:rPr lang="en-US" sz="1600" dirty="0">
                <a:hlinkClick r:id="rId3"/>
              </a:rPr>
              <a:t>https://dl.acm.org/doi/pdf/10.1145/1400097.1400105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8329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D598-C95E-9141-A714-79B426AD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CUBIC: High-level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F069-1B83-9C45-9BAE-7FA18FAA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0"/>
            <a:ext cx="10972800" cy="20827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During congestion avoidance, adjust window using a </a:t>
            </a:r>
            <a:r>
              <a:rPr lang="en-US" b="1" dirty="0"/>
              <a:t>cubic function</a:t>
            </a:r>
            <a:r>
              <a:rPr lang="en-US" dirty="0"/>
              <a:t> instead of linear one</a:t>
            </a:r>
          </a:p>
          <a:p>
            <a:r>
              <a:rPr lang="en-US" dirty="0"/>
              <a:t>Increase window based on real elapsed time since last congestion event, not ACKs</a:t>
            </a:r>
          </a:p>
          <a:p>
            <a:r>
              <a:rPr lang="en-US" dirty="0"/>
              <a:t>Fair with Reno under short RTT, better utilization for long RTT (where Reno underutilizes)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8EF0-48AF-1B4A-9FC2-96A21D66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F02DF-7CBD-464A-8FAE-964E657A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1A061-8417-844B-8A4A-8CC74FDC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37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8F45B6-4AEF-A942-952C-575C378A340D}"/>
              </a:ext>
            </a:extLst>
          </p:cNvPr>
          <p:cNvSpPr/>
          <p:nvPr/>
        </p:nvSpPr>
        <p:spPr>
          <a:xfrm>
            <a:off x="376844" y="6142993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“CUBIC: A New TCP-Friendly High-Speed TCP Variant” </a:t>
            </a:r>
            <a:r>
              <a:rPr lang="en-US" sz="1600" dirty="0">
                <a:hlinkClick r:id="rId2"/>
              </a:rPr>
              <a:t>https://dl.acm.org/doi/pdf/10.1145/1400097.1400105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C1EA6-E92E-C848-A6B8-898C2574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57" y="3445158"/>
            <a:ext cx="4889500" cy="273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196D4-E09B-3145-A9A8-4EBDCFBE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844" y="3266847"/>
            <a:ext cx="4953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41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DA20-D97E-6444-B0D6-617F03D6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0411F-2AFE-DE4E-A061-2BF6F0AE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Congestion control goal: avoid overwhelming network resources</a:t>
            </a:r>
          </a:p>
          <a:p>
            <a:r>
              <a:rPr lang="en-US" dirty="0"/>
              <a:t>Congestion control mechanism: senders infer congestion, voluntarily reduce sending rate (by shrinking window) when congestion is detected</a:t>
            </a:r>
          </a:p>
          <a:p>
            <a:r>
              <a:rPr lang="en-US" dirty="0"/>
              <a:t>Classic TCP approach: infer congestion based on loss, adapt window via “additive increase, multiplicative decrease”</a:t>
            </a:r>
          </a:p>
          <a:p>
            <a:r>
              <a:rPr lang="en-US" dirty="0"/>
              <a:t>Many TCP variants, transport layer is still evolving…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27E84-9349-154C-9E94-80ABAA54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130E3-B679-2840-8505-94CB4D14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2F55-0D08-414B-AAE3-1E68AFEB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062-7D6D-C547-9B53-BFF2DDB9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TCP Reno: Adjusting the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78DA-B8E9-4B42-B143-BBDC922BA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" y="1346203"/>
            <a:ext cx="6355549" cy="4782582"/>
          </a:xfrm>
        </p:spPr>
        <p:txBody>
          <a:bodyPr>
            <a:normAutofit/>
          </a:bodyPr>
          <a:lstStyle/>
          <a:p>
            <a:r>
              <a:rPr lang="en-US" dirty="0"/>
              <a:t>Basic idea:</a:t>
            </a:r>
          </a:p>
          <a:p>
            <a:pPr lvl="1"/>
            <a:r>
              <a:rPr lang="en-US" b="1" dirty="0"/>
              <a:t>Probing for available bandwidth</a:t>
            </a:r>
          </a:p>
          <a:p>
            <a:pPr lvl="1"/>
            <a:r>
              <a:rPr lang="en-US" dirty="0">
                <a:solidFill>
                  <a:srgbClr val="0713FF"/>
                </a:solidFill>
              </a:rPr>
              <a:t>ACK</a:t>
            </a:r>
            <a:r>
              <a:rPr lang="en-US" dirty="0"/>
              <a:t>: segment received </a:t>
            </a:r>
            <a:r>
              <a:rPr lang="en-US" dirty="0">
                <a:sym typeface="Wingdings"/>
              </a:rPr>
              <a:t> network is not congested  increase sending rate (increase window size)</a:t>
            </a:r>
          </a:p>
          <a:p>
            <a:pPr lvl="1"/>
            <a:r>
              <a:rPr lang="en-US" dirty="0">
                <a:solidFill>
                  <a:srgbClr val="0713FF"/>
                </a:solidFill>
                <a:sym typeface="Wingdings"/>
              </a:rPr>
              <a:t>Lost segment: </a:t>
            </a:r>
            <a:r>
              <a:rPr lang="en-US" dirty="0">
                <a:sym typeface="Wingdings"/>
              </a:rPr>
              <a:t>(timeout or 3 duplicate ACKs)  network is congested  decrease sending rate (decrease window size)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6D98-5932-724D-8CF0-E416F079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6366" y="6328618"/>
            <a:ext cx="1501659" cy="365125"/>
          </a:xfrm>
        </p:spPr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E25F1-DF4F-B046-955A-C2BA18E4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BB418-E6C9-C340-B15B-52B3854C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75269F98-88B6-DE43-BE39-7CAFBE7DA1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7199" y="2890284"/>
            <a:ext cx="9525" cy="2200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3B5F85AB-0573-864D-B4DF-C4C972C80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7674" y="5079447"/>
            <a:ext cx="4105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5011ED5F-864F-194D-BEFE-BCAF13457B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6724" y="3645934"/>
            <a:ext cx="671512" cy="571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E3482C1E-26A2-C541-B401-27B88B590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249" y="2745822"/>
            <a:ext cx="19685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ACKs being received, </a:t>
            </a:r>
          </a:p>
          <a:p>
            <a:pPr algn="l"/>
            <a:r>
              <a:rPr lang="en-US" sz="1400"/>
              <a:t>so increase rate</a:t>
            </a: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FD9050E-FF71-544A-926A-D41482059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3474" y="3650697"/>
            <a:ext cx="0" cy="700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481F8A65-3691-2046-A51D-C885C9CBED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2999" y="4036459"/>
            <a:ext cx="352425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26D4926E-5ED6-F94B-B9BF-203421CC1D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5899" y="4045984"/>
            <a:ext cx="4762" cy="514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A5FBE680-6D0D-C94E-AE00-B3FE47D19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5124" y="3336372"/>
            <a:ext cx="0" cy="8715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91F6B012-D186-974C-9087-4DC05B7EF8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5899" y="3336372"/>
            <a:ext cx="142875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8BE73A9E-868C-604E-B3F8-CA6DBDD146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57599" y="3541159"/>
            <a:ext cx="14287" cy="876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C4BD13E0-A154-354A-BCB6-B2D996A995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95599" y="3545922"/>
            <a:ext cx="785812" cy="666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AB6ACFB1-B0C7-C648-80FD-02D268D30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47724" y="3231597"/>
            <a:ext cx="4762" cy="5429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5AE854E8-0084-A948-82E8-E611993557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9211" y="3245884"/>
            <a:ext cx="4763" cy="8239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1327ECA7-7644-284D-9E5D-C7D238D267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3086" y="3231597"/>
            <a:ext cx="4763" cy="9001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C6AA0DF4-B77B-8D4F-8C2A-7B4EBED7F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8849" y="3507822"/>
            <a:ext cx="3127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9D63D946-01AB-EA43-B023-A238487D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0799" y="3888822"/>
            <a:ext cx="3127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65A0F405-0684-DA48-B4C0-229BFC794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9549" y="3188734"/>
            <a:ext cx="3127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92FD9BCA-CFE8-F147-825F-06A060DED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6311" y="3388759"/>
            <a:ext cx="3127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6">
            <a:extLst>
              <a:ext uri="{FF2B5EF4-FFF2-40B4-BE49-F238E27FC236}">
                <a16:creationId xmlns:a16="http://schemas.microsoft.com/office/drawing/2014/main" id="{4B8DECCA-3D10-CE4E-8A06-7C233367D6D6}"/>
              </a:ext>
            </a:extLst>
          </p:cNvPr>
          <p:cNvGrpSpPr>
            <a:grpSpLocks/>
          </p:cNvGrpSpPr>
          <p:nvPr/>
        </p:nvGrpSpPr>
        <p:grpSpPr bwMode="auto">
          <a:xfrm>
            <a:off x="10143324" y="2855359"/>
            <a:ext cx="2201862" cy="309563"/>
            <a:chOff x="3745" y="2228"/>
            <a:chExt cx="1387" cy="195"/>
          </a:xfrm>
        </p:grpSpPr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40141F28-2F8F-F44E-9DDC-22265CCFA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5" y="2231"/>
              <a:ext cx="19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B4B9CD25-29BB-8B4A-B5B3-26CBEC365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" y="2228"/>
              <a:ext cx="125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/>
                <a:t>loss, so decrease rate</a:t>
              </a:r>
            </a:p>
          </p:txBody>
        </p:sp>
      </p:grpSp>
      <p:sp>
        <p:nvSpPr>
          <p:cNvPr id="28" name="Text Box 27">
            <a:extLst>
              <a:ext uri="{FF2B5EF4-FFF2-40B4-BE49-F238E27FC236}">
                <a16:creationId xmlns:a16="http://schemas.microsoft.com/office/drawing/2014/main" id="{D567C952-B783-674C-ADF8-D1216EC89AB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050749" y="3917397"/>
            <a:ext cx="1212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sending rate</a:t>
            </a:r>
          </a:p>
        </p:txBody>
      </p:sp>
      <p:sp>
        <p:nvSpPr>
          <p:cNvPr id="29" name="Text Box 28">
            <a:extLst>
              <a:ext uri="{FF2B5EF4-FFF2-40B4-BE49-F238E27FC236}">
                <a16:creationId xmlns:a16="http://schemas.microsoft.com/office/drawing/2014/main" id="{76128521-949C-B643-B081-139B41A43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5086" y="4792109"/>
            <a:ext cx="552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time</a:t>
            </a: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A10BD24E-6F52-594D-A0F5-E42E38A2DC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63949" y="3942797"/>
            <a:ext cx="541337" cy="4651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B8F19A8D-A820-2240-B660-32F086AA77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10049" y="3607834"/>
            <a:ext cx="392112" cy="3270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3FAD7BF2-05A4-7E40-B07C-72FF4B3BB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1611" y="5303285"/>
            <a:ext cx="1206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TCP’s</a:t>
            </a:r>
          </a:p>
          <a:p>
            <a:r>
              <a:rPr lang="en-US" dirty="0"/>
              <a:t>“</a:t>
            </a:r>
            <a:r>
              <a:rPr lang="en-US" dirty="0" err="1"/>
              <a:t>sawtooth</a:t>
            </a:r>
            <a:r>
              <a:rPr lang="en-US" dirty="0"/>
              <a:t>”</a:t>
            </a:r>
          </a:p>
          <a:p>
            <a:r>
              <a:rPr lang="en-US" dirty="0"/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371903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30" grpId="0" animBg="1"/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D902-FCF7-E241-8813-F58B879F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Reno: Adjusting the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72C75-E620-7F42-8360-57CB4EDC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approach:</a:t>
            </a:r>
          </a:p>
          <a:p>
            <a:pPr lvl="1"/>
            <a:r>
              <a:rPr lang="en-US" dirty="0"/>
              <a:t>TCP </a:t>
            </a:r>
            <a:r>
              <a:rPr lang="en-US" b="1" dirty="0"/>
              <a:t>probes</a:t>
            </a:r>
            <a:r>
              <a:rPr lang="en-US" dirty="0"/>
              <a:t> for the available bandwidth by increasing its window</a:t>
            </a:r>
          </a:p>
          <a:p>
            <a:pPr lvl="2"/>
            <a:r>
              <a:rPr lang="en-US" dirty="0"/>
              <a:t>Eventually, we’ll set it too high, and congestion/loss will occur</a:t>
            </a:r>
          </a:p>
          <a:p>
            <a:pPr lvl="1"/>
            <a:r>
              <a:rPr lang="en-US" dirty="0"/>
              <a:t>Find out </a:t>
            </a:r>
            <a:r>
              <a:rPr lang="en-US" b="1" dirty="0"/>
              <a:t>approximately </a:t>
            </a:r>
            <a:r>
              <a:rPr lang="en-US" dirty="0"/>
              <a:t>the available bandwidth as fast as possible (discovery / </a:t>
            </a:r>
            <a:r>
              <a:rPr lang="en-US" b="1" i="1" dirty="0">
                <a:solidFill>
                  <a:srgbClr val="0713FF"/>
                </a:solidFill>
              </a:rPr>
              <a:t>slow start </a:t>
            </a:r>
            <a:r>
              <a:rPr lang="en-US" b="1" dirty="0">
                <a:solidFill>
                  <a:srgbClr val="0713FF"/>
                </a:solidFill>
              </a:rPr>
              <a:t>phase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Then, once we hit loss, cut </a:t>
            </a:r>
            <a:r>
              <a:rPr lang="en-US" dirty="0" err="1"/>
              <a:t>cwnd</a:t>
            </a:r>
            <a:r>
              <a:rPr lang="en-US" dirty="0"/>
              <a:t> and probe more carefully (</a:t>
            </a:r>
            <a:r>
              <a:rPr lang="en-US" b="1" i="1" dirty="0">
                <a:solidFill>
                  <a:srgbClr val="0713FF"/>
                </a:solidFill>
              </a:rPr>
              <a:t>congestion avoidance </a:t>
            </a:r>
            <a:r>
              <a:rPr lang="en-US" b="1" dirty="0">
                <a:solidFill>
                  <a:srgbClr val="0713FF"/>
                </a:solidFill>
              </a:rPr>
              <a:t>phase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5B8E4-61F8-D147-A766-DFAE7565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70C8-07AE-AB4F-9B2A-05D9035F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2DA32-C0CB-7544-86EA-B2E7CA34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0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Window: Intuition</a:t>
            </a:r>
          </a:p>
        </p:txBody>
      </p:sp>
      <p:sp>
        <p:nvSpPr>
          <p:cNvPr id="103427" name="Freeform 3"/>
          <p:cNvSpPr>
            <a:spLocks/>
          </p:cNvSpPr>
          <p:nvPr/>
        </p:nvSpPr>
        <p:spPr bwMode="auto">
          <a:xfrm>
            <a:off x="2438400" y="2035175"/>
            <a:ext cx="7010400" cy="2819400"/>
          </a:xfrm>
          <a:custGeom>
            <a:avLst/>
            <a:gdLst>
              <a:gd name="T0" fmla="*/ 0 w 4416"/>
              <a:gd name="T1" fmla="*/ 0 h 1968"/>
              <a:gd name="T2" fmla="*/ 0 w 4416"/>
              <a:gd name="T3" fmla="*/ 2147483647 h 1968"/>
              <a:gd name="T4" fmla="*/ 2147483647 w 4416"/>
              <a:gd name="T5" fmla="*/ 2147483647 h 1968"/>
              <a:gd name="T6" fmla="*/ 0 60000 65536"/>
              <a:gd name="T7" fmla="*/ 0 60000 65536"/>
              <a:gd name="T8" fmla="*/ 0 60000 65536"/>
              <a:gd name="T9" fmla="*/ 0 w 4416"/>
              <a:gd name="T10" fmla="*/ 0 h 1968"/>
              <a:gd name="T11" fmla="*/ 4416 w 441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428" name="Freeform 4"/>
          <p:cNvSpPr>
            <a:spLocks/>
          </p:cNvSpPr>
          <p:nvPr/>
        </p:nvSpPr>
        <p:spPr bwMode="auto">
          <a:xfrm>
            <a:off x="2438400" y="3406775"/>
            <a:ext cx="1828800" cy="1371600"/>
          </a:xfrm>
          <a:custGeom>
            <a:avLst/>
            <a:gdLst>
              <a:gd name="T0" fmla="*/ 2147483647 w 1152"/>
              <a:gd name="T1" fmla="*/ 0 h 864"/>
              <a:gd name="T2" fmla="*/ 2147483647 w 1152"/>
              <a:gd name="T3" fmla="*/ 2147483647 h 864"/>
              <a:gd name="T4" fmla="*/ 2147483647 w 1152"/>
              <a:gd name="T5" fmla="*/ 2147483647 h 864"/>
              <a:gd name="T6" fmla="*/ 2147483647 w 1152"/>
              <a:gd name="T7" fmla="*/ 2147483647 h 864"/>
              <a:gd name="T8" fmla="*/ 0 w 1152"/>
              <a:gd name="T9" fmla="*/ 2147483647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9028114" y="4876800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sz="2400" b="0" i="1">
                <a:solidFill>
                  <a:srgbClr val="000000"/>
                </a:solidFill>
                <a:latin typeface="Times New Roman" charset="0"/>
              </a:rPr>
              <a:t>t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1865314" y="1501775"/>
            <a:ext cx="1182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sz="2400" b="0" i="1">
                <a:solidFill>
                  <a:srgbClr val="000000"/>
                </a:solidFill>
                <a:latin typeface="Times New Roman" charset="0"/>
              </a:rPr>
              <a:t>Window</a:t>
            </a:r>
          </a:p>
        </p:txBody>
      </p:sp>
      <p:sp>
        <p:nvSpPr>
          <p:cNvPr id="103432" name="Freeform 8"/>
          <p:cNvSpPr>
            <a:spLocks/>
          </p:cNvSpPr>
          <p:nvPr/>
        </p:nvSpPr>
        <p:spPr bwMode="auto">
          <a:xfrm>
            <a:off x="4267200" y="2873375"/>
            <a:ext cx="2667000" cy="1524000"/>
          </a:xfrm>
          <a:custGeom>
            <a:avLst/>
            <a:gdLst>
              <a:gd name="T0" fmla="*/ 0 w 1680"/>
              <a:gd name="T1" fmla="*/ 2147483647 h 960"/>
              <a:gd name="T2" fmla="*/ 0 w 1680"/>
              <a:gd name="T3" fmla="*/ 2147483647 h 960"/>
              <a:gd name="T4" fmla="*/ 2147483647 w 1680"/>
              <a:gd name="T5" fmla="*/ 2147483647 h 960"/>
              <a:gd name="T6" fmla="*/ 2147483647 w 1680"/>
              <a:gd name="T7" fmla="*/ 2147483647 h 960"/>
              <a:gd name="T8" fmla="*/ 2147483647 w 1680"/>
              <a:gd name="T9" fmla="*/ 0 h 9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0"/>
              <a:gd name="T16" fmla="*/ 0 h 960"/>
              <a:gd name="T17" fmla="*/ 1680 w 1680"/>
              <a:gd name="T18" fmla="*/ 960 h 9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0" h="960">
                <a:moveTo>
                  <a:pt x="0" y="336"/>
                </a:moveTo>
                <a:lnTo>
                  <a:pt x="0" y="816"/>
                </a:lnTo>
                <a:lnTo>
                  <a:pt x="384" y="528"/>
                </a:lnTo>
                <a:lnTo>
                  <a:pt x="384" y="960"/>
                </a:lnTo>
                <a:lnTo>
                  <a:pt x="1680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433" name="Line 9"/>
          <p:cNvSpPr>
            <a:spLocks noChangeShapeType="1"/>
          </p:cNvSpPr>
          <p:nvPr/>
        </p:nvSpPr>
        <p:spPr bwMode="auto">
          <a:xfrm>
            <a:off x="6934200" y="2873375"/>
            <a:ext cx="0" cy="12740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507A418-0CEB-9E4A-BA45-3B7D3D133EB9}" type="slidenum">
              <a:rPr lang="en-US">
                <a:solidFill>
                  <a:srgbClr val="000000"/>
                </a:solidFill>
                <a:latin typeface="Calibri" panose="020F0502020204030204"/>
              </a:rPr>
              <a:pPr defTabSz="914400"/>
              <a:t>6</a:t>
            </a:fld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F5339-DF68-0045-A521-825915D5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9E4F3-407B-B54E-878F-363C692D5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</p:spTree>
    <p:extLst>
      <p:ext uri="{BB962C8B-B14F-4D97-AF65-F5344CB8AC3E}">
        <p14:creationId xmlns:p14="http://schemas.microsoft.com/office/powerpoint/2010/main" val="2247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5600-888A-7642-86B4-6F85E187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B7EA6-2A33-1743-9535-09632498C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201"/>
            <a:ext cx="7403024" cy="4779964"/>
          </a:xfrm>
        </p:spPr>
        <p:txBody>
          <a:bodyPr/>
          <a:lstStyle/>
          <a:p>
            <a:r>
              <a:rPr lang="en-US" b="1" dirty="0"/>
              <a:t>Start with a small congestion window</a:t>
            </a:r>
          </a:p>
          <a:p>
            <a:pPr lvl="1"/>
            <a:r>
              <a:rPr lang="en-US" dirty="0"/>
              <a:t>Initially, </a:t>
            </a:r>
            <a:r>
              <a:rPr lang="en-US" b="1" dirty="0"/>
              <a:t>CWND = 1 MSS</a:t>
            </a:r>
          </a:p>
          <a:p>
            <a:pPr lvl="1"/>
            <a:r>
              <a:rPr lang="en-US" dirty="0"/>
              <a:t>So, initial sending rate is MSS/RTT</a:t>
            </a:r>
          </a:p>
          <a:p>
            <a:r>
              <a:rPr lang="en-US" b="1" dirty="0"/>
              <a:t>But ramp up fast (exponentially)</a:t>
            </a:r>
          </a:p>
          <a:p>
            <a:pPr lvl="1"/>
            <a:r>
              <a:rPr lang="en-US" b="1" dirty="0"/>
              <a:t>Double</a:t>
            </a:r>
            <a:r>
              <a:rPr lang="en-US" dirty="0"/>
              <a:t> the CWND for each RTT with no loss</a:t>
            </a:r>
          </a:p>
          <a:p>
            <a:pPr lvl="1"/>
            <a:r>
              <a:rPr lang="en-US" b="1" dirty="0">
                <a:solidFill>
                  <a:srgbClr val="FC0080"/>
                </a:solidFill>
              </a:rPr>
              <a:t>How?</a:t>
            </a:r>
            <a:r>
              <a:rPr lang="en-US" b="1" dirty="0"/>
              <a:t> </a:t>
            </a:r>
            <a:r>
              <a:rPr lang="en-US" b="1" dirty="0">
                <a:solidFill>
                  <a:srgbClr val="0713FF"/>
                </a:solidFill>
              </a:rPr>
              <a:t>Increase by 1 MSS for each ACK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7F09F-99CC-FC49-999E-07404379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2D582-42A6-A440-9078-72487082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34717-874F-6043-B9A2-1B5780C8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7</a:t>
            </a:fld>
            <a:endParaRPr lang="en-US"/>
          </a:p>
        </p:txBody>
      </p:sp>
      <p:sp>
        <p:nvSpPr>
          <p:cNvPr id="39" name="Line 6">
            <a:extLst>
              <a:ext uri="{FF2B5EF4-FFF2-40B4-BE49-F238E27FC236}">
                <a16:creationId xmlns:a16="http://schemas.microsoft.com/office/drawing/2014/main" id="{3CEE40D3-712C-B94B-9BCB-42F37504EE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3976" y="2446072"/>
            <a:ext cx="2505075" cy="3524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0" name="Text Box 8">
            <a:extLst>
              <a:ext uri="{FF2B5EF4-FFF2-40B4-BE49-F238E27FC236}">
                <a16:creationId xmlns:a16="http://schemas.microsoft.com/office/drawing/2014/main" id="{53047A10-D11D-5E4D-A1D8-79B47F532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751" y="1307834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Host A</a:t>
            </a:r>
          </a:p>
        </p:txBody>
      </p:sp>
      <p:sp>
        <p:nvSpPr>
          <p:cNvPr id="41" name="Text Box 9">
            <a:extLst>
              <a:ext uri="{FF2B5EF4-FFF2-40B4-BE49-F238E27FC236}">
                <a16:creationId xmlns:a16="http://schemas.microsoft.com/office/drawing/2014/main" id="{3A7B8796-E0AC-474D-B1AC-89A05BCFAA6D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9490451" y="2412734"/>
            <a:ext cx="1208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one segment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2" name="Text Box 12">
            <a:extLst>
              <a:ext uri="{FF2B5EF4-FFF2-40B4-BE49-F238E27FC236}">
                <a16:creationId xmlns:a16="http://schemas.microsoft.com/office/drawing/2014/main" id="{388DE854-EFB8-8948-AF05-989A696F3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7564" y="1293547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43" name="Line 13">
            <a:extLst>
              <a:ext uri="{FF2B5EF4-FFF2-40B4-BE49-F238E27FC236}">
                <a16:creationId xmlns:a16="http://schemas.microsoft.com/office/drawing/2014/main" id="{23B23608-C7DB-D647-9DDE-9681A0BF2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9214" y="2260334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4" name="Line 14">
            <a:extLst>
              <a:ext uri="{FF2B5EF4-FFF2-40B4-BE49-F238E27FC236}">
                <a16:creationId xmlns:a16="http://schemas.microsoft.com/office/drawing/2014/main" id="{0F37F0CC-5DD9-C94D-AB97-4BB486BBD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93814" y="2298434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0E468A-6BA5-C442-8EFF-A36CD73C2AE1}"/>
              </a:ext>
            </a:extLst>
          </p:cNvPr>
          <p:cNvGrpSpPr/>
          <p:nvPr/>
        </p:nvGrpSpPr>
        <p:grpSpPr>
          <a:xfrm>
            <a:off x="8153776" y="2409559"/>
            <a:ext cx="304800" cy="830263"/>
            <a:chOff x="7254875" y="2270077"/>
            <a:chExt cx="304800" cy="830263"/>
          </a:xfrm>
        </p:grpSpPr>
        <p:sp>
          <p:nvSpPr>
            <p:cNvPr id="46" name="Text Box 10">
              <a:extLst>
                <a:ext uri="{FF2B5EF4-FFF2-40B4-BE49-F238E27FC236}">
                  <a16:creationId xmlns:a16="http://schemas.microsoft.com/office/drawing/2014/main" id="{44371F5E-D1D3-F645-BFE2-EABAC4F7C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7142956" y="2510584"/>
              <a:ext cx="5286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RTT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Line 15">
              <a:extLst>
                <a:ext uri="{FF2B5EF4-FFF2-40B4-BE49-F238E27FC236}">
                  <a16:creationId xmlns:a16="http://schemas.microsoft.com/office/drawing/2014/main" id="{851C473B-07AE-9F40-865D-251BA5A93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99338" y="2270077"/>
              <a:ext cx="4762" cy="2190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B7DC95F5-62B2-1648-A8DD-4CF7CEC4F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8863" y="2876502"/>
              <a:ext cx="4762" cy="2238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9" name="Line 17">
            <a:extLst>
              <a:ext uri="{FF2B5EF4-FFF2-40B4-BE49-F238E27FC236}">
                <a16:creationId xmlns:a16="http://schemas.microsoft.com/office/drawing/2014/main" id="{43ABE645-F2BA-5E46-AC29-E8E893A550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0164" y="2850884"/>
            <a:ext cx="2505075" cy="3524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A5653988-B88B-DF40-ABD4-1A32271925A9}"/>
              </a:ext>
            </a:extLst>
          </p:cNvPr>
          <p:cNvGrpSpPr>
            <a:grpSpLocks/>
          </p:cNvGrpSpPr>
          <p:nvPr/>
        </p:nvGrpSpPr>
        <p:grpSpPr bwMode="auto">
          <a:xfrm>
            <a:off x="10708064" y="5592497"/>
            <a:ext cx="615950" cy="366712"/>
            <a:chOff x="3317" y="3527"/>
            <a:chExt cx="388" cy="231"/>
          </a:xfrm>
        </p:grpSpPr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9625F0A1-5A51-E743-86A7-F577E561A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" y="3576"/>
              <a:ext cx="324" cy="1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Text Box 20">
              <a:extLst>
                <a:ext uri="{FF2B5EF4-FFF2-40B4-BE49-F238E27FC236}">
                  <a16:creationId xmlns:a16="http://schemas.microsoft.com/office/drawing/2014/main" id="{B06A3B12-7EDF-8648-9157-C3BC1F50A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3527"/>
              <a:ext cx="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time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1B427D-BC5B-1F4D-BBCC-A8ED1E7235CA}"/>
              </a:ext>
            </a:extLst>
          </p:cNvPr>
          <p:cNvGrpSpPr/>
          <p:nvPr/>
        </p:nvGrpSpPr>
        <p:grpSpPr>
          <a:xfrm>
            <a:off x="8483976" y="3227122"/>
            <a:ext cx="2509838" cy="438150"/>
            <a:chOff x="7585075" y="3087640"/>
            <a:chExt cx="2509838" cy="438150"/>
          </a:xfrm>
        </p:grpSpPr>
        <p:sp>
          <p:nvSpPr>
            <p:cNvPr id="54" name="Line 21">
              <a:extLst>
                <a:ext uri="{FF2B5EF4-FFF2-40B4-BE49-F238E27FC236}">
                  <a16:creationId xmlns:a16="http://schemas.microsoft.com/office/drawing/2014/main" id="{3F1695D4-1920-8140-B414-40BFA1A02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9838" y="3087640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5" name="Line 22">
              <a:extLst>
                <a:ext uri="{FF2B5EF4-FFF2-40B4-BE49-F238E27FC236}">
                  <a16:creationId xmlns:a16="http://schemas.microsoft.com/office/drawing/2014/main" id="{60FAEAD9-B08E-C148-A604-0B2764F9A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5075" y="3173365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65BB91-E3C4-9E4C-A0F3-54418CEDAF93}"/>
              </a:ext>
            </a:extLst>
          </p:cNvPr>
          <p:cNvGrpSpPr/>
          <p:nvPr/>
        </p:nvGrpSpPr>
        <p:grpSpPr>
          <a:xfrm>
            <a:off x="8456989" y="3836722"/>
            <a:ext cx="2555875" cy="612775"/>
            <a:chOff x="7558088" y="3697240"/>
            <a:chExt cx="2555875" cy="612775"/>
          </a:xfrm>
        </p:grpSpPr>
        <p:sp>
          <p:nvSpPr>
            <p:cNvPr id="57" name="Line 23">
              <a:extLst>
                <a:ext uri="{FF2B5EF4-FFF2-40B4-BE49-F238E27FC236}">
                  <a16:creationId xmlns:a16="http://schemas.microsoft.com/office/drawing/2014/main" id="{3C541005-5F19-914C-AEB7-A41AA8DE0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85075" y="3697240"/>
              <a:ext cx="2528888" cy="36195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" name="Line 24">
              <a:extLst>
                <a:ext uri="{FF2B5EF4-FFF2-40B4-BE49-F238E27FC236}">
                  <a16:creationId xmlns:a16="http://schemas.microsoft.com/office/drawing/2014/main" id="{0428C86E-3977-2243-AEEC-D660AD825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8088" y="3957590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9" name="Text Box 25">
            <a:extLst>
              <a:ext uri="{FF2B5EF4-FFF2-40B4-BE49-F238E27FC236}">
                <a16:creationId xmlns:a16="http://schemas.microsoft.com/office/drawing/2014/main" id="{52992FD7-AF6C-404F-BB16-0EECECEC8A4B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9488864" y="3198547"/>
            <a:ext cx="12779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two segments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60" name="Text Box 26">
            <a:extLst>
              <a:ext uri="{FF2B5EF4-FFF2-40B4-BE49-F238E27FC236}">
                <a16:creationId xmlns:a16="http://schemas.microsoft.com/office/drawing/2014/main" id="{6E5C73C1-C175-CF4D-A62E-2DFA9BB661BA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9580939" y="4212959"/>
            <a:ext cx="13065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four segments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pSp>
        <p:nvGrpSpPr>
          <p:cNvPr id="61" name="Group 27">
            <a:extLst>
              <a:ext uri="{FF2B5EF4-FFF2-40B4-BE49-F238E27FC236}">
                <a16:creationId xmlns:a16="http://schemas.microsoft.com/office/drawing/2014/main" id="{345A643F-88FB-D744-BC3B-EBEC16841EB6}"/>
              </a:ext>
            </a:extLst>
          </p:cNvPr>
          <p:cNvGrpSpPr>
            <a:grpSpLocks/>
          </p:cNvGrpSpPr>
          <p:nvPr/>
        </p:nvGrpSpPr>
        <p:grpSpPr bwMode="auto">
          <a:xfrm>
            <a:off x="8479217" y="4232009"/>
            <a:ext cx="2519363" cy="652463"/>
            <a:chOff x="3954" y="2214"/>
            <a:chExt cx="1587" cy="411"/>
          </a:xfrm>
        </p:grpSpPr>
        <p:sp>
          <p:nvSpPr>
            <p:cNvPr id="62" name="Line 28">
              <a:extLst>
                <a:ext uri="{FF2B5EF4-FFF2-40B4-BE49-F238E27FC236}">
                  <a16:creationId xmlns:a16="http://schemas.microsoft.com/office/drawing/2014/main" id="{A0A812FB-672D-6648-A7B4-D07DE21A3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Line 29">
              <a:extLst>
                <a:ext uri="{FF2B5EF4-FFF2-40B4-BE49-F238E27FC236}">
                  <a16:creationId xmlns:a16="http://schemas.microsoft.com/office/drawing/2014/main" id="{0461BD52-00CB-3942-9057-6BD002FE3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27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Line 30">
              <a:extLst>
                <a:ext uri="{FF2B5EF4-FFF2-40B4-BE49-F238E27FC236}">
                  <a16:creationId xmlns:a16="http://schemas.microsoft.com/office/drawing/2014/main" id="{0EC65362-3629-704C-A05E-118DAA4BC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Line 31">
              <a:extLst>
                <a:ext uri="{FF2B5EF4-FFF2-40B4-BE49-F238E27FC236}">
                  <a16:creationId xmlns:a16="http://schemas.microsoft.com/office/drawing/2014/main" id="{C6FAD700-E748-A445-AE17-82201B5D82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6" name="Group 32">
            <a:extLst>
              <a:ext uri="{FF2B5EF4-FFF2-40B4-BE49-F238E27FC236}">
                <a16:creationId xmlns:a16="http://schemas.microsoft.com/office/drawing/2014/main" id="{05D77546-FD68-9941-B9C2-5B9E7F33BD3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764964" y="4613009"/>
            <a:ext cx="2228850" cy="604838"/>
            <a:chOff x="3954" y="2214"/>
            <a:chExt cx="1587" cy="411"/>
          </a:xfrm>
        </p:grpSpPr>
        <p:sp>
          <p:nvSpPr>
            <p:cNvPr id="67" name="Line 33">
              <a:extLst>
                <a:ext uri="{FF2B5EF4-FFF2-40B4-BE49-F238E27FC236}">
                  <a16:creationId xmlns:a16="http://schemas.microsoft.com/office/drawing/2014/main" id="{8E073E9D-B099-0443-B2CE-A4604866C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Line 34">
              <a:extLst>
                <a:ext uri="{FF2B5EF4-FFF2-40B4-BE49-F238E27FC236}">
                  <a16:creationId xmlns:a16="http://schemas.microsoft.com/office/drawing/2014/main" id="{0125D826-9DCF-D94F-89DD-2EF7257F52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274"/>
              <a:ext cx="1578" cy="22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Line 35">
              <a:extLst>
                <a:ext uri="{FF2B5EF4-FFF2-40B4-BE49-F238E27FC236}">
                  <a16:creationId xmlns:a16="http://schemas.microsoft.com/office/drawing/2014/main" id="{9D8A4EEF-6AD7-2343-AB04-9E5D7FFF8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Line 36">
              <a:extLst>
                <a:ext uri="{FF2B5EF4-FFF2-40B4-BE49-F238E27FC236}">
                  <a16:creationId xmlns:a16="http://schemas.microsoft.com/office/drawing/2014/main" id="{C7021BA8-2BDB-F443-92B3-D42A139D7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1" name="Group 43">
            <a:extLst>
              <a:ext uri="{FF2B5EF4-FFF2-40B4-BE49-F238E27FC236}">
                <a16:creationId xmlns:a16="http://schemas.microsoft.com/office/drawing/2014/main" id="{57AA55B2-AAB7-0F47-B9E0-88424D0099EF}"/>
              </a:ext>
            </a:extLst>
          </p:cNvPr>
          <p:cNvGrpSpPr>
            <a:grpSpLocks/>
          </p:cNvGrpSpPr>
          <p:nvPr/>
        </p:nvGrpSpPr>
        <p:grpSpPr bwMode="auto">
          <a:xfrm>
            <a:off x="8041064" y="1631684"/>
            <a:ext cx="654050" cy="601663"/>
            <a:chOff x="-44" y="1473"/>
            <a:chExt cx="981" cy="1105"/>
          </a:xfrm>
        </p:grpSpPr>
        <p:pic>
          <p:nvPicPr>
            <p:cNvPr id="72" name="Picture 44" descr="desktop_computer_stylized_medium">
              <a:extLst>
                <a:ext uri="{FF2B5EF4-FFF2-40B4-BE49-F238E27FC236}">
                  <a16:creationId xmlns:a16="http://schemas.microsoft.com/office/drawing/2014/main" id="{F8332B7F-6213-8C42-9A6B-27530551B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Freeform 45">
              <a:extLst>
                <a:ext uri="{FF2B5EF4-FFF2-40B4-BE49-F238E27FC236}">
                  <a16:creationId xmlns:a16="http://schemas.microsoft.com/office/drawing/2014/main" id="{2CC8ADAA-6FE3-6346-8E0C-70FA220BDF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74" name="Group 46">
            <a:extLst>
              <a:ext uri="{FF2B5EF4-FFF2-40B4-BE49-F238E27FC236}">
                <a16:creationId xmlns:a16="http://schemas.microsoft.com/office/drawing/2014/main" id="{A6544DFA-8CC8-9041-B380-41EB42549697}"/>
              </a:ext>
            </a:extLst>
          </p:cNvPr>
          <p:cNvGrpSpPr>
            <a:grpSpLocks/>
          </p:cNvGrpSpPr>
          <p:nvPr/>
        </p:nvGrpSpPr>
        <p:grpSpPr bwMode="auto">
          <a:xfrm>
            <a:off x="10776326" y="1645972"/>
            <a:ext cx="382588" cy="547687"/>
            <a:chOff x="4140" y="429"/>
            <a:chExt cx="1425" cy="2396"/>
          </a:xfrm>
        </p:grpSpPr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3039A0D4-F628-E347-B309-4332CA053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Rectangle 48">
              <a:extLst>
                <a:ext uri="{FF2B5EF4-FFF2-40B4-BE49-F238E27FC236}">
                  <a16:creationId xmlns:a16="http://schemas.microsoft.com/office/drawing/2014/main" id="{76ED4E26-0355-814A-843E-648AA7167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7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Freeform 49">
              <a:extLst>
                <a:ext uri="{FF2B5EF4-FFF2-40B4-BE49-F238E27FC236}">
                  <a16:creationId xmlns:a16="http://schemas.microsoft.com/office/drawing/2014/main" id="{CEA763EF-C6BB-9F46-B1C3-78DC5246D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9A7E0E26-E99A-8F49-9533-24204BA1F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Rectangle 51">
              <a:extLst>
                <a:ext uri="{FF2B5EF4-FFF2-40B4-BE49-F238E27FC236}">
                  <a16:creationId xmlns:a16="http://schemas.microsoft.com/office/drawing/2014/main" id="{D07BF343-CAE8-4045-A0FA-CBBAED330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3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0" name="Group 52">
              <a:extLst>
                <a:ext uri="{FF2B5EF4-FFF2-40B4-BE49-F238E27FC236}">
                  <a16:creationId xmlns:a16="http://schemas.microsoft.com/office/drawing/2014/main" id="{E2E8037F-38FF-AA48-81F5-C65E872E5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5" name="AutoShape 53">
                <a:extLst>
                  <a:ext uri="{FF2B5EF4-FFF2-40B4-BE49-F238E27FC236}">
                    <a16:creationId xmlns:a16="http://schemas.microsoft.com/office/drawing/2014/main" id="{CF666D91-703F-7A40-8345-DE7B01AA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5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6" name="AutoShape 54">
                <a:extLst>
                  <a:ext uri="{FF2B5EF4-FFF2-40B4-BE49-F238E27FC236}">
                    <a16:creationId xmlns:a16="http://schemas.microsoft.com/office/drawing/2014/main" id="{53E36B43-C55A-9A43-9082-A37DBD3B7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79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1" name="Rectangle 55">
              <a:extLst>
                <a:ext uri="{FF2B5EF4-FFF2-40B4-BE49-F238E27FC236}">
                  <a16:creationId xmlns:a16="http://schemas.microsoft.com/office/drawing/2014/main" id="{3FF50926-D681-3F44-A425-9D71E86F7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2" name="Group 56">
              <a:extLst>
                <a:ext uri="{FF2B5EF4-FFF2-40B4-BE49-F238E27FC236}">
                  <a16:creationId xmlns:a16="http://schemas.microsoft.com/office/drawing/2014/main" id="{CF4DDF7B-1C70-8842-842C-00B009634A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3" name="AutoShape 57">
                <a:extLst>
                  <a:ext uri="{FF2B5EF4-FFF2-40B4-BE49-F238E27FC236}">
                    <a16:creationId xmlns:a16="http://schemas.microsoft.com/office/drawing/2014/main" id="{972960AC-E211-574B-B79A-57A229565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5"/>
                <a:ext cx="723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4" name="AutoShape 58">
                <a:extLst>
                  <a:ext uri="{FF2B5EF4-FFF2-40B4-BE49-F238E27FC236}">
                    <a16:creationId xmlns:a16="http://schemas.microsoft.com/office/drawing/2014/main" id="{C9C73439-ABC0-C549-92CA-5BB0675D6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0"/>
                <a:ext cx="694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3" name="Rectangle 59">
              <a:extLst>
                <a:ext uri="{FF2B5EF4-FFF2-40B4-BE49-F238E27FC236}">
                  <a16:creationId xmlns:a16="http://schemas.microsoft.com/office/drawing/2014/main" id="{B2B31CC3-A04F-4544-99EF-616A4EEC7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4" name="Rectangle 60">
              <a:extLst>
                <a:ext uri="{FF2B5EF4-FFF2-40B4-BE49-F238E27FC236}">
                  <a16:creationId xmlns:a16="http://schemas.microsoft.com/office/drawing/2014/main" id="{9D14D05C-277B-A64C-9FDB-C2CFBA245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8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5" name="Group 61">
              <a:extLst>
                <a:ext uri="{FF2B5EF4-FFF2-40B4-BE49-F238E27FC236}">
                  <a16:creationId xmlns:a16="http://schemas.microsoft.com/office/drawing/2014/main" id="{5D7FA1F4-219D-F342-BEED-E25DEC5224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1" name="AutoShape 62">
                <a:extLst>
                  <a:ext uri="{FF2B5EF4-FFF2-40B4-BE49-F238E27FC236}">
                    <a16:creationId xmlns:a16="http://schemas.microsoft.com/office/drawing/2014/main" id="{5C71329C-AC7F-0C42-BE43-2CDCD9604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1"/>
                <a:ext cx="722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2" name="AutoShape 63">
                <a:extLst>
                  <a:ext uri="{FF2B5EF4-FFF2-40B4-BE49-F238E27FC236}">
                    <a16:creationId xmlns:a16="http://schemas.microsoft.com/office/drawing/2014/main" id="{CA789759-8352-804C-A538-010642A9F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B3236295-B4E2-5147-AFC5-CA5DE885F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7" name="Group 65">
              <a:extLst>
                <a:ext uri="{FF2B5EF4-FFF2-40B4-BE49-F238E27FC236}">
                  <a16:creationId xmlns:a16="http://schemas.microsoft.com/office/drawing/2014/main" id="{17BCC892-77C4-504A-A16E-69C97D111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" name="AutoShape 66">
                <a:extLst>
                  <a:ext uri="{FF2B5EF4-FFF2-40B4-BE49-F238E27FC236}">
                    <a16:creationId xmlns:a16="http://schemas.microsoft.com/office/drawing/2014/main" id="{23A6A9E3-B9D8-8C44-B4BF-8A3E21679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" name="AutoShape 67">
                <a:extLst>
                  <a:ext uri="{FF2B5EF4-FFF2-40B4-BE49-F238E27FC236}">
                    <a16:creationId xmlns:a16="http://schemas.microsoft.com/office/drawing/2014/main" id="{29BE3FA1-0619-084C-8015-6DCDC645F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0"/>
                <a:ext cx="70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" name="Rectangle 68">
              <a:extLst>
                <a:ext uri="{FF2B5EF4-FFF2-40B4-BE49-F238E27FC236}">
                  <a16:creationId xmlns:a16="http://schemas.microsoft.com/office/drawing/2014/main" id="{5B31C311-E44D-B14E-BA81-3BAB3E077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5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Freeform 69">
              <a:extLst>
                <a:ext uri="{FF2B5EF4-FFF2-40B4-BE49-F238E27FC236}">
                  <a16:creationId xmlns:a16="http://schemas.microsoft.com/office/drawing/2014/main" id="{1E2F7F86-B723-A749-83D1-A3F91B6CF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Freeform 70">
              <a:extLst>
                <a:ext uri="{FF2B5EF4-FFF2-40B4-BE49-F238E27FC236}">
                  <a16:creationId xmlns:a16="http://schemas.microsoft.com/office/drawing/2014/main" id="{4AEA57FD-8B56-4349-A754-6ED55C553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Oval 71">
              <a:extLst>
                <a:ext uri="{FF2B5EF4-FFF2-40B4-BE49-F238E27FC236}">
                  <a16:creationId xmlns:a16="http://schemas.microsoft.com/office/drawing/2014/main" id="{5DA89027-22FE-5B40-8B82-95A3D17C9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" name="Freeform 72">
              <a:extLst>
                <a:ext uri="{FF2B5EF4-FFF2-40B4-BE49-F238E27FC236}">
                  <a16:creationId xmlns:a16="http://schemas.microsoft.com/office/drawing/2014/main" id="{59DB8090-FC71-CC4B-B79A-254705A9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AutoShape 73">
              <a:extLst>
                <a:ext uri="{FF2B5EF4-FFF2-40B4-BE49-F238E27FC236}">
                  <a16:creationId xmlns:a16="http://schemas.microsoft.com/office/drawing/2014/main" id="{2F040308-2461-5545-947A-2AA59327A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" name="AutoShape 74">
              <a:extLst>
                <a:ext uri="{FF2B5EF4-FFF2-40B4-BE49-F238E27FC236}">
                  <a16:creationId xmlns:a16="http://schemas.microsoft.com/office/drawing/2014/main" id="{98906E52-2A86-5F40-BF80-12889985A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4"/>
              <a:ext cx="1070" cy="7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" name="Oval 75">
              <a:extLst>
                <a:ext uri="{FF2B5EF4-FFF2-40B4-BE49-F238E27FC236}">
                  <a16:creationId xmlns:a16="http://schemas.microsoft.com/office/drawing/2014/main" id="{B52C79C8-2DBE-FA4C-9EB7-7E5354922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0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" name="Oval 76">
              <a:extLst>
                <a:ext uri="{FF2B5EF4-FFF2-40B4-BE49-F238E27FC236}">
                  <a16:creationId xmlns:a16="http://schemas.microsoft.com/office/drawing/2014/main" id="{6445D194-781D-0949-8607-137DF9019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7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7" name="Oval 77">
              <a:extLst>
                <a:ext uri="{FF2B5EF4-FFF2-40B4-BE49-F238E27FC236}">
                  <a16:creationId xmlns:a16="http://schemas.microsoft.com/office/drawing/2014/main" id="{E7C2FC03-CBDD-364F-B058-A40BCFEDB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" name="Rectangle 78">
              <a:extLst>
                <a:ext uri="{FF2B5EF4-FFF2-40B4-BE49-F238E27FC236}">
                  <a16:creationId xmlns:a16="http://schemas.microsoft.com/office/drawing/2014/main" id="{2472FE58-9290-D14D-93CA-454578AB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2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6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/>
      <p:bldP spid="49" grpId="0" animBg="1"/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458F-9125-7B47-9691-D69EBFE1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AF4ED-A7EB-9149-BD52-13B217B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When should we stop exponential increase of the window size?</a:t>
            </a:r>
          </a:p>
          <a:p>
            <a:pPr lvl="1"/>
            <a:r>
              <a:rPr lang="en-US" dirty="0"/>
              <a:t>When we think our estimate of the available bandwidth is </a:t>
            </a:r>
            <a:r>
              <a:rPr lang="en-US" i="1" dirty="0"/>
              <a:t>close</a:t>
            </a:r>
            <a:r>
              <a:rPr lang="en-US" dirty="0"/>
              <a:t> to reality</a:t>
            </a:r>
          </a:p>
          <a:p>
            <a:r>
              <a:rPr lang="en-US" dirty="0"/>
              <a:t>Mechanism: </a:t>
            </a:r>
            <a:r>
              <a:rPr lang="en-US" b="1" dirty="0"/>
              <a:t>Slow start threshold </a:t>
            </a:r>
            <a:r>
              <a:rPr lang="en-US" dirty="0"/>
              <a:t>(</a:t>
            </a:r>
            <a:r>
              <a:rPr lang="en-US" dirty="0" err="1"/>
              <a:t>ssthresh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When loss is detected, set </a:t>
            </a:r>
            <a:r>
              <a:rPr lang="en-US" dirty="0" err="1"/>
              <a:t>ssthresh</a:t>
            </a:r>
            <a:r>
              <a:rPr lang="en-US" dirty="0"/>
              <a:t> to half the size of the current congestion window, then restart growth</a:t>
            </a:r>
          </a:p>
          <a:p>
            <a:r>
              <a:rPr lang="en-US" b="1" dirty="0"/>
              <a:t>Slow start ends </a:t>
            </a:r>
            <a:r>
              <a:rPr lang="en-US" dirty="0"/>
              <a:t>when </a:t>
            </a:r>
            <a:r>
              <a:rPr lang="en-US" dirty="0" err="1">
                <a:solidFill>
                  <a:srgbClr val="0713FF"/>
                </a:solidFill>
              </a:rPr>
              <a:t>cwnd</a:t>
            </a:r>
            <a:r>
              <a:rPr lang="en-US" dirty="0">
                <a:solidFill>
                  <a:srgbClr val="0713FF"/>
                </a:solidFill>
              </a:rPr>
              <a:t> &gt;= </a:t>
            </a:r>
            <a:r>
              <a:rPr lang="en-US" dirty="0" err="1">
                <a:solidFill>
                  <a:srgbClr val="0713FF"/>
                </a:solidFill>
              </a:rPr>
              <a:t>ssthresh</a:t>
            </a:r>
            <a:endParaRPr lang="en-US" dirty="0">
              <a:solidFill>
                <a:srgbClr val="0713FF"/>
              </a:solidFill>
            </a:endParaRPr>
          </a:p>
          <a:p>
            <a:endParaRPr lang="en-US" dirty="0">
              <a:solidFill>
                <a:srgbClr val="0713FF"/>
              </a:solidFill>
            </a:endParaRPr>
          </a:p>
          <a:p>
            <a:r>
              <a:rPr lang="en-US" dirty="0"/>
              <a:t>On timeout,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solidFill>
                  <a:srgbClr val="0713FF"/>
                </a:solidFill>
              </a:rPr>
              <a:t>ssthresh</a:t>
            </a:r>
            <a:r>
              <a:rPr lang="en-US" dirty="0">
                <a:solidFill>
                  <a:srgbClr val="0713FF"/>
                </a:solidFill>
              </a:rPr>
              <a:t> = </a:t>
            </a:r>
            <a:r>
              <a:rPr lang="en-US" dirty="0" err="1">
                <a:solidFill>
                  <a:srgbClr val="0713FF"/>
                </a:solidFill>
              </a:rPr>
              <a:t>cwnd</a:t>
            </a:r>
            <a:r>
              <a:rPr lang="en-US" dirty="0">
                <a:solidFill>
                  <a:srgbClr val="0713FF"/>
                </a:solidFill>
              </a:rPr>
              <a:t> / 2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solidFill>
                  <a:srgbClr val="0713FF"/>
                </a:solidFill>
              </a:rPr>
              <a:t>cwnd</a:t>
            </a:r>
            <a:r>
              <a:rPr lang="en-US" dirty="0">
                <a:solidFill>
                  <a:srgbClr val="0713FF"/>
                </a:solidFill>
              </a:rPr>
              <a:t> = 1 MSS</a:t>
            </a:r>
          </a:p>
          <a:p>
            <a:pPr lvl="1"/>
            <a:r>
              <a:rPr lang="en-US" dirty="0"/>
              <a:t>Restart slow start (exponential growth)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59ACC-AB2B-B247-9FF7-2D152DF3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87C20-756B-8B46-A39B-FDDBAA04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495EF-9003-814B-AD93-F7CABCB3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0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sp>
        <p:nvSpPr>
          <p:cNvPr id="103427" name="Freeform 3"/>
          <p:cNvSpPr>
            <a:spLocks/>
          </p:cNvSpPr>
          <p:nvPr/>
        </p:nvSpPr>
        <p:spPr bwMode="auto">
          <a:xfrm>
            <a:off x="2438400" y="2035175"/>
            <a:ext cx="7010400" cy="2819400"/>
          </a:xfrm>
          <a:custGeom>
            <a:avLst/>
            <a:gdLst>
              <a:gd name="T0" fmla="*/ 0 w 4416"/>
              <a:gd name="T1" fmla="*/ 0 h 1968"/>
              <a:gd name="T2" fmla="*/ 0 w 4416"/>
              <a:gd name="T3" fmla="*/ 2147483647 h 1968"/>
              <a:gd name="T4" fmla="*/ 2147483647 w 4416"/>
              <a:gd name="T5" fmla="*/ 2147483647 h 1968"/>
              <a:gd name="T6" fmla="*/ 0 60000 65536"/>
              <a:gd name="T7" fmla="*/ 0 60000 65536"/>
              <a:gd name="T8" fmla="*/ 0 60000 65536"/>
              <a:gd name="T9" fmla="*/ 0 w 4416"/>
              <a:gd name="T10" fmla="*/ 0 h 1968"/>
              <a:gd name="T11" fmla="*/ 4416 w 4416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16" h="1968">
                <a:moveTo>
                  <a:pt x="0" y="0"/>
                </a:moveTo>
                <a:lnTo>
                  <a:pt x="0" y="1968"/>
                </a:lnTo>
                <a:lnTo>
                  <a:pt x="4416" y="196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428" name="Freeform 4"/>
          <p:cNvSpPr>
            <a:spLocks/>
          </p:cNvSpPr>
          <p:nvPr/>
        </p:nvSpPr>
        <p:spPr bwMode="auto">
          <a:xfrm>
            <a:off x="2438399" y="2865439"/>
            <a:ext cx="2362202" cy="1912936"/>
          </a:xfrm>
          <a:custGeom>
            <a:avLst/>
            <a:gdLst>
              <a:gd name="T0" fmla="*/ 2147483647 w 1152"/>
              <a:gd name="T1" fmla="*/ 0 h 864"/>
              <a:gd name="T2" fmla="*/ 2147483647 w 1152"/>
              <a:gd name="T3" fmla="*/ 2147483647 h 864"/>
              <a:gd name="T4" fmla="*/ 2147483647 w 1152"/>
              <a:gd name="T5" fmla="*/ 2147483647 h 864"/>
              <a:gd name="T6" fmla="*/ 2147483647 w 1152"/>
              <a:gd name="T7" fmla="*/ 2147483647 h 864"/>
              <a:gd name="T8" fmla="*/ 0 w 1152"/>
              <a:gd name="T9" fmla="*/ 2147483647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864"/>
              <a:gd name="T17" fmla="*/ 1152 w 1152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2" h="864">
                <a:moveTo>
                  <a:pt x="1152" y="0"/>
                </a:moveTo>
                <a:cubicBezTo>
                  <a:pt x="1132" y="116"/>
                  <a:pt x="1112" y="232"/>
                  <a:pt x="1056" y="336"/>
                </a:cubicBezTo>
                <a:cubicBezTo>
                  <a:pt x="1000" y="440"/>
                  <a:pt x="928" y="544"/>
                  <a:pt x="816" y="624"/>
                </a:cubicBezTo>
                <a:cubicBezTo>
                  <a:pt x="704" y="704"/>
                  <a:pt x="520" y="776"/>
                  <a:pt x="384" y="816"/>
                </a:cubicBezTo>
                <a:cubicBezTo>
                  <a:pt x="248" y="856"/>
                  <a:pt x="124" y="860"/>
                  <a:pt x="0" y="864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/>
            <a:endParaRPr lang="en-US" sz="1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9028114" y="4876800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sz="2400" b="0" i="1">
                <a:solidFill>
                  <a:srgbClr val="000000"/>
                </a:solidFill>
                <a:latin typeface="Times New Roman" charset="0"/>
              </a:rPr>
              <a:t>t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1865314" y="1501775"/>
            <a:ext cx="1182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defTabSz="914400"/>
            <a:r>
              <a:rPr lang="en-US" sz="2400" b="0" i="1">
                <a:solidFill>
                  <a:srgbClr val="000000"/>
                </a:solidFill>
                <a:latin typeface="Times New Roman" charset="0"/>
              </a:rPr>
              <a:t>Window</a:t>
            </a:r>
          </a:p>
        </p:txBody>
      </p:sp>
      <p:sp>
        <p:nvSpPr>
          <p:cNvPr id="986119" name="Text Box 7"/>
          <p:cNvSpPr txBox="1">
            <a:spLocks noChangeArrowheads="1"/>
          </p:cNvSpPr>
          <p:nvPr/>
        </p:nvSpPr>
        <p:spPr bwMode="auto">
          <a:xfrm>
            <a:off x="2179639" y="5528204"/>
            <a:ext cx="78327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 defTabSz="914400"/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Slow-start restart: Go back to CWND = 1 MSS, but take advantage of knowing the previous value of CWND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175069" y="3770330"/>
            <a:ext cx="4545013" cy="1106488"/>
            <a:chOff x="1257" y="2379"/>
            <a:chExt cx="2863" cy="697"/>
          </a:xfrm>
        </p:grpSpPr>
        <p:sp>
          <p:nvSpPr>
            <p:cNvPr id="103450" name="Freeform 11"/>
            <p:cNvSpPr>
              <a:spLocks/>
            </p:cNvSpPr>
            <p:nvPr/>
          </p:nvSpPr>
          <p:spPr bwMode="auto">
            <a:xfrm>
              <a:off x="3544" y="2379"/>
              <a:ext cx="576" cy="624"/>
            </a:xfrm>
            <a:custGeom>
              <a:avLst/>
              <a:gdLst>
                <a:gd name="T0" fmla="*/ 36 w 1152"/>
                <a:gd name="T1" fmla="*/ 0 h 864"/>
                <a:gd name="T2" fmla="*/ 33 w 1152"/>
                <a:gd name="T3" fmla="*/ 66 h 864"/>
                <a:gd name="T4" fmla="*/ 26 w 1152"/>
                <a:gd name="T5" fmla="*/ 123 h 864"/>
                <a:gd name="T6" fmla="*/ 12 w 1152"/>
                <a:gd name="T7" fmla="*/ 160 h 864"/>
                <a:gd name="T8" fmla="*/ 0 w 1152"/>
                <a:gd name="T9" fmla="*/ 170 h 8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2"/>
                <a:gd name="T16" fmla="*/ 0 h 864"/>
                <a:gd name="T17" fmla="*/ 1152 w 1152"/>
                <a:gd name="T18" fmla="*/ 864 h 8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2" h="864">
                  <a:moveTo>
                    <a:pt x="1152" y="0"/>
                  </a:moveTo>
                  <a:cubicBezTo>
                    <a:pt x="1132" y="116"/>
                    <a:pt x="1112" y="232"/>
                    <a:pt x="1056" y="336"/>
                  </a:cubicBezTo>
                  <a:cubicBezTo>
                    <a:pt x="1000" y="440"/>
                    <a:pt x="928" y="544"/>
                    <a:pt x="816" y="624"/>
                  </a:cubicBezTo>
                  <a:cubicBezTo>
                    <a:pt x="704" y="704"/>
                    <a:pt x="520" y="776"/>
                    <a:pt x="384" y="816"/>
                  </a:cubicBezTo>
                  <a:cubicBezTo>
                    <a:pt x="248" y="856"/>
                    <a:pt x="124" y="860"/>
                    <a:pt x="0" y="86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  <a:ea typeface="Arial" charset="0"/>
                <a:cs typeface="Arial" charset="0"/>
              </a:endParaRPr>
            </a:p>
          </p:txBody>
        </p:sp>
        <p:sp>
          <p:nvSpPr>
            <p:cNvPr id="103451" name="AutoShape 12"/>
            <p:cNvSpPr>
              <a:spLocks noChangeArrowheads="1"/>
            </p:cNvSpPr>
            <p:nvPr/>
          </p:nvSpPr>
          <p:spPr bwMode="auto">
            <a:xfrm>
              <a:off x="1257" y="2500"/>
              <a:ext cx="1824" cy="576"/>
            </a:xfrm>
            <a:prstGeom prst="wedgeRectCallout">
              <a:avLst>
                <a:gd name="adj1" fmla="val 106361"/>
                <a:gd name="adj2" fmla="val -71009"/>
              </a:avLst>
            </a:prstGeom>
            <a:solidFill>
              <a:schemeClr val="bg2">
                <a:lumMod val="9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r>
                <a:rPr lang="en-US" sz="1600" dirty="0">
                  <a:solidFill>
                    <a:srgbClr val="000000"/>
                  </a:solidFill>
                  <a:latin typeface="Calibri" panose="020F0502020204030204"/>
                  <a:ea typeface="Arial" charset="0"/>
                  <a:cs typeface="Arial" charset="0"/>
                </a:rPr>
                <a:t>Slow start in operation until it reaches half of previous CWND, i.e., </a:t>
              </a:r>
              <a:r>
                <a:rPr lang="en-US" sz="1600" i="1" dirty="0">
                  <a:solidFill>
                    <a:srgbClr val="000000"/>
                  </a:solidFill>
                  <a:latin typeface="Calibri" panose="020F0502020204030204"/>
                  <a:ea typeface="Arial" charset="0"/>
                  <a:cs typeface="Arial" charset="0"/>
                </a:rPr>
                <a:t>SSTHRESH</a:t>
              </a:r>
              <a:endParaRPr lang="en-US" sz="1600" dirty="0">
                <a:solidFill>
                  <a:srgbClr val="000000"/>
                </a:solidFill>
                <a:latin typeface="Calibri" panose="020F0502020204030204"/>
                <a:ea typeface="Arial" charset="0"/>
                <a:cs typeface="Arial" charset="0"/>
              </a:endParaRP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720082" y="3089142"/>
            <a:ext cx="2286000" cy="990600"/>
            <a:chOff x="4128" y="1965"/>
            <a:chExt cx="1440" cy="624"/>
          </a:xfrm>
        </p:grpSpPr>
        <p:sp>
          <p:nvSpPr>
            <p:cNvPr id="103447" name="Freeform 14"/>
            <p:cNvSpPr>
              <a:spLocks/>
            </p:cNvSpPr>
            <p:nvPr/>
          </p:nvSpPr>
          <p:spPr bwMode="auto">
            <a:xfrm>
              <a:off x="4560" y="1965"/>
              <a:ext cx="1008" cy="624"/>
            </a:xfrm>
            <a:custGeom>
              <a:avLst/>
              <a:gdLst>
                <a:gd name="T0" fmla="*/ 0 w 1008"/>
                <a:gd name="T1" fmla="*/ 0 h 624"/>
                <a:gd name="T2" fmla="*/ 0 w 1008"/>
                <a:gd name="T3" fmla="*/ 624 h 624"/>
                <a:gd name="T4" fmla="*/ 720 w 1008"/>
                <a:gd name="T5" fmla="*/ 48 h 624"/>
                <a:gd name="T6" fmla="*/ 720 w 1008"/>
                <a:gd name="T7" fmla="*/ 576 h 624"/>
                <a:gd name="T8" fmla="*/ 1008 w 1008"/>
                <a:gd name="T9" fmla="*/ 336 h 6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8"/>
                <a:gd name="T16" fmla="*/ 0 h 624"/>
                <a:gd name="T17" fmla="*/ 1008 w 1008"/>
                <a:gd name="T18" fmla="*/ 624 h 6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8" h="624">
                  <a:moveTo>
                    <a:pt x="0" y="0"/>
                  </a:moveTo>
                  <a:lnTo>
                    <a:pt x="0" y="624"/>
                  </a:lnTo>
                  <a:lnTo>
                    <a:pt x="720" y="48"/>
                  </a:lnTo>
                  <a:lnTo>
                    <a:pt x="720" y="576"/>
                  </a:lnTo>
                  <a:lnTo>
                    <a:pt x="1008" y="33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3448" name="Line 15"/>
            <p:cNvSpPr>
              <a:spLocks noChangeShapeType="1"/>
            </p:cNvSpPr>
            <p:nvPr/>
          </p:nvSpPr>
          <p:spPr bwMode="auto">
            <a:xfrm flipV="1">
              <a:off x="4128" y="1968"/>
              <a:ext cx="43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437857" y="1816101"/>
            <a:ext cx="1411288" cy="1049338"/>
            <a:chOff x="3216" y="1144"/>
            <a:chExt cx="889" cy="661"/>
          </a:xfrm>
        </p:grpSpPr>
        <p:sp>
          <p:nvSpPr>
            <p:cNvPr id="103444" name="Line 18"/>
            <p:cNvSpPr>
              <a:spLocks noChangeShapeType="1"/>
            </p:cNvSpPr>
            <p:nvPr/>
          </p:nvSpPr>
          <p:spPr bwMode="auto">
            <a:xfrm flipH="1">
              <a:off x="3485" y="1344"/>
              <a:ext cx="163" cy="461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3445" name="Text Box 19"/>
            <p:cNvSpPr txBox="1">
              <a:spLocks noChangeArrowheads="1"/>
            </p:cNvSpPr>
            <p:nvPr/>
          </p:nvSpPr>
          <p:spPr bwMode="auto">
            <a:xfrm>
              <a:off x="3216" y="1144"/>
              <a:ext cx="8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defTabSz="914400" eaLnBrk="1" hangingPunct="1"/>
              <a:r>
                <a:rPr lang="en-US">
                  <a:solidFill>
                    <a:srgbClr val="000000"/>
                  </a:solidFill>
                  <a:latin typeface="Arial" charset="0"/>
                </a:rPr>
                <a:t>Timeout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4819273" y="1797853"/>
            <a:ext cx="2895600" cy="1981200"/>
            <a:chOff x="3408" y="1200"/>
            <a:chExt cx="1824" cy="1248"/>
          </a:xfrm>
        </p:grpSpPr>
        <p:sp>
          <p:nvSpPr>
            <p:cNvPr id="103439" name="Line 26"/>
            <p:cNvSpPr>
              <a:spLocks noChangeShapeType="1"/>
            </p:cNvSpPr>
            <p:nvPr/>
          </p:nvSpPr>
          <p:spPr bwMode="auto">
            <a:xfrm flipH="1">
              <a:off x="3408" y="1632"/>
              <a:ext cx="1152" cy="816"/>
            </a:xfrm>
            <a:prstGeom prst="line">
              <a:avLst/>
            </a:prstGeom>
            <a:noFill/>
            <a:ln w="3810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/>
              <a:endParaRPr lang="en-US" sz="18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3440" name="Text Box 27"/>
            <p:cNvSpPr txBox="1">
              <a:spLocks noChangeArrowheads="1"/>
            </p:cNvSpPr>
            <p:nvPr/>
          </p:nvSpPr>
          <p:spPr bwMode="auto">
            <a:xfrm>
              <a:off x="4080" y="1200"/>
              <a:ext cx="11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defTabSz="914400" eaLnBrk="1" hangingPunct="1"/>
              <a:r>
                <a:rPr lang="en-US">
                  <a:solidFill>
                    <a:srgbClr val="000000"/>
                  </a:solidFill>
                  <a:latin typeface="Arial" charset="0"/>
                </a:rPr>
                <a:t>SSThresh</a:t>
              </a:r>
            </a:p>
            <a:p>
              <a:pPr algn="ctr" defTabSz="914400" eaLnBrk="1" hangingPunct="1"/>
              <a:r>
                <a:rPr lang="en-US">
                  <a:solidFill>
                    <a:srgbClr val="000000"/>
                  </a:solidFill>
                  <a:latin typeface="Arial" charset="0"/>
                </a:rPr>
                <a:t>Set to Here</a:t>
              </a:r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507A418-0CEB-9E4A-BA45-3B7D3D133EB9}" type="slidenum">
              <a:rPr lang="en-US">
                <a:solidFill>
                  <a:srgbClr val="000000"/>
                </a:solidFill>
                <a:latin typeface="Calibri" panose="020F0502020204030204"/>
              </a:rPr>
              <a:pPr defTabSz="914400"/>
              <a:t>9</a:t>
            </a:fld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F5339-DF68-0045-A521-825915D5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09/15/2021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9E4F3-407B-B54E-878F-363C692D5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2520: Lecture 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B03805-20F7-BE4D-B96F-B58935F0AB88}"/>
              </a:ext>
            </a:extLst>
          </p:cNvPr>
          <p:cNvCxnSpPr>
            <a:cxnSpLocks/>
          </p:cNvCxnSpPr>
          <p:nvPr/>
        </p:nvCxnSpPr>
        <p:spPr>
          <a:xfrm flipH="1">
            <a:off x="4810594" y="2865439"/>
            <a:ext cx="2707" cy="19129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9" grpId="0"/>
    </p:bldLst>
  </p:timing>
</p:sld>
</file>

<file path=ppt/theme/theme1.xml><?xml version="1.0" encoding="utf-8"?>
<a:theme xmlns:a="http://schemas.openxmlformats.org/drawingml/2006/main" name="dsn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8870391-5537-DA42-A77E-E27711F8CD2E}" vid="{330DC1E9-C794-1949-A92D-DD4FBE9BA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dsn2017</Template>
  <TotalTime>3601</TotalTime>
  <Words>3099</Words>
  <Application>Microsoft Macintosh PowerPoint</Application>
  <PresentationFormat>Widescreen</PresentationFormat>
  <Paragraphs>743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</vt:lpstr>
      <vt:lpstr>Cambria Math</vt:lpstr>
      <vt:lpstr>Courier New</vt:lpstr>
      <vt:lpstr>Tahoma</vt:lpstr>
      <vt:lpstr>Times New Roman</vt:lpstr>
      <vt:lpstr>Wingdings</vt:lpstr>
      <vt:lpstr>dsn2017</vt:lpstr>
      <vt:lpstr>CS 2520: Wide Area Networks (and Internet Services)</vt:lpstr>
      <vt:lpstr>Congestion Control - Recap</vt:lpstr>
      <vt:lpstr>Congestion Control - Recap</vt:lpstr>
      <vt:lpstr>TCP Reno: Adjusting the Window</vt:lpstr>
      <vt:lpstr>TCP Reno: Adjusting the Window</vt:lpstr>
      <vt:lpstr>Adjusting the Window: Intuition</vt:lpstr>
      <vt:lpstr>Slow Start</vt:lpstr>
      <vt:lpstr>Slow Start</vt:lpstr>
      <vt:lpstr>Example</vt:lpstr>
      <vt:lpstr>Bandwidth Adaptation: Congestion Avoidance</vt:lpstr>
      <vt:lpstr>Congestion Avoidance</vt:lpstr>
      <vt:lpstr>Example (with numbers)</vt:lpstr>
      <vt:lpstr>Adjusting the Window: Overview</vt:lpstr>
      <vt:lpstr>Example</vt:lpstr>
      <vt:lpstr>TCP Reno Fast Recovery</vt:lpstr>
      <vt:lpstr>Why Fast Recovery?: Example</vt:lpstr>
      <vt:lpstr>Why Fast Recovery?: Example</vt:lpstr>
      <vt:lpstr>Fast Recovery (Completing TCP Reno Specification)</vt:lpstr>
      <vt:lpstr>Fast Recovery: Example</vt:lpstr>
      <vt:lpstr>TCP Congestion Control: Overview</vt:lpstr>
      <vt:lpstr>TCP Congestion Control: Overview</vt:lpstr>
      <vt:lpstr>TCP Congestion Control: Overview</vt:lpstr>
      <vt:lpstr>TCP Fairness</vt:lpstr>
      <vt:lpstr>Is TCP Fair?</vt:lpstr>
      <vt:lpstr>Is TCP Fair?</vt:lpstr>
      <vt:lpstr>Is TCP Fair?</vt:lpstr>
      <vt:lpstr>Is TCP Fair?</vt:lpstr>
      <vt:lpstr>Is TCP Fair?</vt:lpstr>
      <vt:lpstr>Quantifying Fairness: Jain’s fairness index</vt:lpstr>
      <vt:lpstr>Is TCP Fair?</vt:lpstr>
      <vt:lpstr>Unfairness and TCP</vt:lpstr>
      <vt:lpstr>Unfairness and TCP</vt:lpstr>
      <vt:lpstr>Unfairness and UDP</vt:lpstr>
      <vt:lpstr>TCP Performance Challenges</vt:lpstr>
      <vt:lpstr>TCP Performance Challenges</vt:lpstr>
      <vt:lpstr>TCP CUBIC: High-level overview</vt:lpstr>
      <vt:lpstr>TCP CUBIC: High-level overview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INFSCI 1630: Communication Networks TELECOM 2310: Applications of Networks</dc:title>
  <dc:subject/>
  <dc:creator>Amy Babay</dc:creator>
  <cp:keywords/>
  <dc:description/>
  <cp:lastModifiedBy>Amy Babay</cp:lastModifiedBy>
  <cp:revision>182</cp:revision>
  <dcterms:created xsi:type="dcterms:W3CDTF">2020-07-19T18:12:52Z</dcterms:created>
  <dcterms:modified xsi:type="dcterms:W3CDTF">2021-09-16T00:02:07Z</dcterms:modified>
  <cp:category/>
</cp:coreProperties>
</file>